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325" r:id="rId2"/>
    <p:sldId id="489" r:id="rId3"/>
    <p:sldId id="529" r:id="rId4"/>
    <p:sldId id="439" r:id="rId5"/>
    <p:sldId id="440" r:id="rId6"/>
    <p:sldId id="499" r:id="rId7"/>
    <p:sldId id="501" r:id="rId8"/>
    <p:sldId id="504" r:id="rId9"/>
    <p:sldId id="502" r:id="rId10"/>
    <p:sldId id="503" r:id="rId11"/>
    <p:sldId id="505" r:id="rId12"/>
    <p:sldId id="506" r:id="rId13"/>
    <p:sldId id="513" r:id="rId14"/>
    <p:sldId id="516" r:id="rId15"/>
    <p:sldId id="500" r:id="rId16"/>
    <p:sldId id="520" r:id="rId17"/>
    <p:sldId id="521" r:id="rId18"/>
    <p:sldId id="523" r:id="rId19"/>
    <p:sldId id="527" r:id="rId20"/>
    <p:sldId id="515" r:id="rId21"/>
    <p:sldId id="530" r:id="rId22"/>
    <p:sldId id="484" r:id="rId23"/>
    <p:sldId id="487" r:id="rId24"/>
    <p:sldId id="509" r:id="rId25"/>
    <p:sldId id="474" r:id="rId26"/>
    <p:sldId id="488" r:id="rId27"/>
    <p:sldId id="386" r:id="rId28"/>
    <p:sldId id="528" r:id="rId2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529" autoAdjust="0"/>
  </p:normalViewPr>
  <p:slideViewPr>
    <p:cSldViewPr snapToGrid="0" snapToObjects="1">
      <p:cViewPr>
        <p:scale>
          <a:sx n="100" d="100"/>
          <a:sy n="100" d="100"/>
        </p:scale>
        <p:origin x="-840" y="-80"/>
      </p:cViewPr>
      <p:guideLst>
        <p:guide orient="horz" pos="2159"/>
        <p:guide pos="2879"/>
      </p:guideLst>
    </p:cSldViewPr>
  </p:slideViewPr>
  <p:outlineViewPr>
    <p:cViewPr>
      <p:scale>
        <a:sx n="33" d="100"/>
        <a:sy n="33" d="100"/>
      </p:scale>
      <p:origin x="0" y="32456"/>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131CCAC-953B-5445-8268-9D827D22CA35}" type="datetime1">
              <a:rPr lang="en-US"/>
              <a:pPr>
                <a:defRPr/>
              </a:pPr>
              <a:t>11/11/15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8576800-02F5-7342-B858-40B9D7F28A8C}" type="slidenum">
              <a:rPr lang="en-US"/>
              <a:pPr>
                <a:defRPr/>
              </a:pPr>
              <a:t>‹#›</a:t>
            </a:fld>
            <a:endParaRPr lang="en-US" dirty="0"/>
          </a:p>
        </p:txBody>
      </p:sp>
    </p:spTree>
    <p:extLst>
      <p:ext uri="{BB962C8B-B14F-4D97-AF65-F5344CB8AC3E}">
        <p14:creationId xmlns:p14="http://schemas.microsoft.com/office/powerpoint/2010/main" val="15344880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1241727-C931-6A41-A147-0EB8D990B677}" type="datetime1">
              <a:rPr lang="en-US"/>
              <a:pPr>
                <a:defRPr/>
              </a:pPr>
              <a:t>11/11/15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B719E20A-99A7-3747-AC98-2BCB20E84F9C}" type="slidenum">
              <a:rPr lang="en-US"/>
              <a:pPr>
                <a:defRPr/>
              </a:pPr>
              <a:t>‹#›</a:t>
            </a:fld>
            <a:endParaRPr lang="en-US" dirty="0"/>
          </a:p>
        </p:txBody>
      </p:sp>
    </p:spTree>
    <p:extLst>
      <p:ext uri="{BB962C8B-B14F-4D97-AF65-F5344CB8AC3E}">
        <p14:creationId xmlns:p14="http://schemas.microsoft.com/office/powerpoint/2010/main" val="102046568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ＭＳ Ｐゴシック" pitchFamily="-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F4D06BAD-B29C-AD4A-A8B6-317BC8C05775}" type="slidenum">
              <a:rPr lang="en-US" smtClean="0"/>
              <a:t>16</a:t>
            </a:fld>
            <a:endParaRPr lang="en-US"/>
          </a:p>
        </p:txBody>
      </p:sp>
    </p:spTree>
    <p:extLst>
      <p:ext uri="{BB962C8B-B14F-4D97-AF65-F5344CB8AC3E}">
        <p14:creationId xmlns:p14="http://schemas.microsoft.com/office/powerpoint/2010/main" val="346767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06BAD-B29C-AD4A-A8B6-317BC8C05775}" type="slidenum">
              <a:rPr lang="en-US" smtClean="0"/>
              <a:t>17</a:t>
            </a:fld>
            <a:endParaRPr lang="en-US"/>
          </a:p>
        </p:txBody>
      </p:sp>
    </p:spTree>
    <p:extLst>
      <p:ext uri="{BB962C8B-B14F-4D97-AF65-F5344CB8AC3E}">
        <p14:creationId xmlns:p14="http://schemas.microsoft.com/office/powerpoint/2010/main" val="3467671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D0D38AD0-DDF4-3842-B34B-8F7299200B63}" type="slidenum">
              <a:rPr lang="en-US" smtClean="0"/>
              <a:t>18</a:t>
            </a:fld>
            <a:endParaRPr lang="en-US"/>
          </a:p>
        </p:txBody>
      </p:sp>
    </p:spTree>
    <p:extLst>
      <p:ext uri="{BB962C8B-B14F-4D97-AF65-F5344CB8AC3E}">
        <p14:creationId xmlns:p14="http://schemas.microsoft.com/office/powerpoint/2010/main" val="418600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170" name="Rectangle 6"/>
          <p:cNvSpPr>
            <a:spLocks noGrp="1" noChangeArrowheads="1"/>
          </p:cNvSpPr>
          <p:nvPr>
            <p:ph type="sldNum" sz="quarter"/>
          </p:nvPr>
        </p:nvSpPr>
        <p:spPr>
          <a:noFill/>
        </p:spPr>
        <p:txBody>
          <a:bodyPr/>
          <a:lstStyle>
            <a:lvl1pPr defTabSz="407442" eaLnBrk="0" hangingPunct="0">
              <a:tabLst>
                <a:tab pos="649628" algn="l"/>
                <a:tab pos="1299256" algn="l"/>
                <a:tab pos="1948884" algn="l"/>
                <a:tab pos="2598511" algn="l"/>
              </a:tabLst>
              <a:defRPr>
                <a:solidFill>
                  <a:schemeClr val="tx1"/>
                </a:solidFill>
                <a:latin typeface="Arial" pitchFamily="34" charset="0"/>
                <a:ea typeface="DejaVu Sans"/>
                <a:cs typeface="DejaVu Sans"/>
              </a:defRPr>
            </a:lvl1pPr>
            <a:lvl2pPr marL="666723" indent="-256432" defTabSz="407442" eaLnBrk="0" hangingPunct="0">
              <a:tabLst>
                <a:tab pos="649628" algn="l"/>
                <a:tab pos="1299256" algn="l"/>
                <a:tab pos="1948884" algn="l"/>
                <a:tab pos="2598511" algn="l"/>
              </a:tabLst>
              <a:defRPr>
                <a:solidFill>
                  <a:schemeClr val="tx1"/>
                </a:solidFill>
                <a:latin typeface="Arial" pitchFamily="34" charset="0"/>
                <a:ea typeface="DejaVu Sans"/>
                <a:cs typeface="DejaVu Sans"/>
              </a:defRPr>
            </a:lvl2pPr>
            <a:lvl3pPr marL="1025728" indent="-205146" defTabSz="407442" eaLnBrk="0" hangingPunct="0">
              <a:tabLst>
                <a:tab pos="649628" algn="l"/>
                <a:tab pos="1299256" algn="l"/>
                <a:tab pos="1948884" algn="l"/>
                <a:tab pos="2598511" algn="l"/>
              </a:tabLst>
              <a:defRPr>
                <a:solidFill>
                  <a:schemeClr val="tx1"/>
                </a:solidFill>
                <a:latin typeface="Arial" pitchFamily="34" charset="0"/>
                <a:ea typeface="DejaVu Sans"/>
                <a:cs typeface="DejaVu Sans"/>
              </a:defRPr>
            </a:lvl3pPr>
            <a:lvl4pPr marL="1436019" indent="-205146" defTabSz="407442" eaLnBrk="0" hangingPunct="0">
              <a:tabLst>
                <a:tab pos="649628" algn="l"/>
                <a:tab pos="1299256" algn="l"/>
                <a:tab pos="1948884" algn="l"/>
                <a:tab pos="2598511" algn="l"/>
              </a:tabLst>
              <a:defRPr>
                <a:solidFill>
                  <a:schemeClr val="tx1"/>
                </a:solidFill>
                <a:latin typeface="Arial" pitchFamily="34" charset="0"/>
                <a:ea typeface="DejaVu Sans"/>
                <a:cs typeface="DejaVu Sans"/>
              </a:defRPr>
            </a:lvl4pPr>
            <a:lvl5pPr marL="1846311" indent="-205146" defTabSz="407442" eaLnBrk="0" hangingPunct="0">
              <a:tabLst>
                <a:tab pos="649628" algn="l"/>
                <a:tab pos="1299256" algn="l"/>
                <a:tab pos="1948884" algn="l"/>
                <a:tab pos="2598511" algn="l"/>
              </a:tabLst>
              <a:defRPr>
                <a:solidFill>
                  <a:schemeClr val="tx1"/>
                </a:solidFill>
                <a:latin typeface="Arial" pitchFamily="34" charset="0"/>
                <a:ea typeface="DejaVu Sans"/>
                <a:cs typeface="DejaVu Sans"/>
              </a:defRPr>
            </a:lvl5pPr>
            <a:lvl6pPr marL="2256602" indent="-205146" defTabSz="407442" eaLnBrk="0" fontAlgn="base" hangingPunct="0">
              <a:spcBef>
                <a:spcPct val="0"/>
              </a:spcBef>
              <a:spcAft>
                <a:spcPct val="0"/>
              </a:spcAft>
              <a:tabLst>
                <a:tab pos="649628" algn="l"/>
                <a:tab pos="1299256" algn="l"/>
                <a:tab pos="1948884" algn="l"/>
                <a:tab pos="2598511" algn="l"/>
              </a:tabLst>
              <a:defRPr>
                <a:solidFill>
                  <a:schemeClr val="tx1"/>
                </a:solidFill>
                <a:latin typeface="Arial" pitchFamily="34" charset="0"/>
                <a:ea typeface="DejaVu Sans"/>
                <a:cs typeface="DejaVu Sans"/>
              </a:defRPr>
            </a:lvl6pPr>
            <a:lvl7pPr marL="2666893" indent="-205146" defTabSz="407442" eaLnBrk="0" fontAlgn="base" hangingPunct="0">
              <a:spcBef>
                <a:spcPct val="0"/>
              </a:spcBef>
              <a:spcAft>
                <a:spcPct val="0"/>
              </a:spcAft>
              <a:tabLst>
                <a:tab pos="649628" algn="l"/>
                <a:tab pos="1299256" algn="l"/>
                <a:tab pos="1948884" algn="l"/>
                <a:tab pos="2598511" algn="l"/>
              </a:tabLst>
              <a:defRPr>
                <a:solidFill>
                  <a:schemeClr val="tx1"/>
                </a:solidFill>
                <a:latin typeface="Arial" pitchFamily="34" charset="0"/>
                <a:ea typeface="DejaVu Sans"/>
                <a:cs typeface="DejaVu Sans"/>
              </a:defRPr>
            </a:lvl7pPr>
            <a:lvl8pPr marL="3077185" indent="-205146" defTabSz="407442" eaLnBrk="0" fontAlgn="base" hangingPunct="0">
              <a:spcBef>
                <a:spcPct val="0"/>
              </a:spcBef>
              <a:spcAft>
                <a:spcPct val="0"/>
              </a:spcAft>
              <a:tabLst>
                <a:tab pos="649628" algn="l"/>
                <a:tab pos="1299256" algn="l"/>
                <a:tab pos="1948884" algn="l"/>
                <a:tab pos="2598511" algn="l"/>
              </a:tabLst>
              <a:defRPr>
                <a:solidFill>
                  <a:schemeClr val="tx1"/>
                </a:solidFill>
                <a:latin typeface="Arial" pitchFamily="34" charset="0"/>
                <a:ea typeface="DejaVu Sans"/>
                <a:cs typeface="DejaVu Sans"/>
              </a:defRPr>
            </a:lvl8pPr>
            <a:lvl9pPr marL="3487476" indent="-205146" defTabSz="407442" eaLnBrk="0" fontAlgn="base" hangingPunct="0">
              <a:spcBef>
                <a:spcPct val="0"/>
              </a:spcBef>
              <a:spcAft>
                <a:spcPct val="0"/>
              </a:spcAft>
              <a:tabLst>
                <a:tab pos="649628" algn="l"/>
                <a:tab pos="1299256" algn="l"/>
                <a:tab pos="1948884" algn="l"/>
                <a:tab pos="2598511" algn="l"/>
              </a:tabLst>
              <a:defRPr>
                <a:solidFill>
                  <a:schemeClr val="tx1"/>
                </a:solidFill>
                <a:latin typeface="Arial" pitchFamily="34" charset="0"/>
                <a:ea typeface="DejaVu Sans"/>
                <a:cs typeface="DejaVu Sans"/>
              </a:defRPr>
            </a:lvl9pPr>
          </a:lstStyle>
          <a:p>
            <a:pPr eaLnBrk="1"/>
            <a:fld id="{2F437A38-7606-4973-95FC-46DA591D5B5F}" type="slidenum">
              <a:rPr lang="en-US" altLang="en-US">
                <a:solidFill>
                  <a:srgbClr val="000000"/>
                </a:solidFill>
                <a:latin typeface="Times New Roman" pitchFamily="18" charset="0"/>
              </a:rPr>
              <a:pPr eaLnBrk="1"/>
              <a:t>25</a:t>
            </a:fld>
            <a:endParaRPr lang="en-US" altLang="en-US">
              <a:solidFill>
                <a:srgbClr val="000000"/>
              </a:solidFill>
              <a:latin typeface="Times New Roman" pitchFamily="18" charset="0"/>
            </a:endParaRPr>
          </a:p>
        </p:txBody>
      </p:sp>
      <p:sp>
        <p:nvSpPr>
          <p:cNvPr id="391171" name="Rectangle 1"/>
          <p:cNvSpPr>
            <a:spLocks noGrp="1" noRot="1" noChangeAspect="1" noChangeArrowheads="1" noTextEdit="1"/>
          </p:cNvSpPr>
          <p:nvPr>
            <p:ph type="sldImg"/>
          </p:nvPr>
        </p:nvSpPr>
        <p:spPr>
          <a:xfrm>
            <a:off x="1373188" y="765175"/>
            <a:ext cx="5026025" cy="37703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1172" name="Rectangle 2"/>
          <p:cNvSpPr>
            <a:spLocks noGrp="1" noChangeArrowheads="1"/>
          </p:cNvSpPr>
          <p:nvPr>
            <p:ph type="body" idx="1"/>
          </p:nvPr>
        </p:nvSpPr>
        <p:spPr>
          <a:xfrm>
            <a:off x="914681" y="4342535"/>
            <a:ext cx="5028640" cy="420254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ct val="0"/>
              </a:spcBef>
              <a:tabLst>
                <a:tab pos="649628" algn="l"/>
                <a:tab pos="1299256" algn="l"/>
                <a:tab pos="1948884" algn="l"/>
                <a:tab pos="2598511" algn="l"/>
                <a:tab pos="3248139" algn="l"/>
                <a:tab pos="3897767" algn="l"/>
                <a:tab pos="4547395" algn="l"/>
              </a:tabLst>
            </a:pPr>
            <a:endParaRPr lang="en-US" altLang="en-US" sz="2600">
              <a:latin typeface="Arial" pitchFamily="34" charset="0"/>
              <a:ea typeface="DejaVu Sans"/>
              <a:cs typeface="DejaVu Sans"/>
            </a:endParaRPr>
          </a:p>
        </p:txBody>
      </p:sp>
    </p:spTree>
    <p:extLst>
      <p:ext uri="{BB962C8B-B14F-4D97-AF65-F5344CB8AC3E}">
        <p14:creationId xmlns:p14="http://schemas.microsoft.com/office/powerpoint/2010/main" val="13579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1D84E0A-E41D-ED4A-B63B-6F5E7BF3EA95}" type="datetime1">
              <a:rPr lang="en-US" smtClean="0"/>
              <a:t>11/11/15</a:t>
            </a:fld>
            <a:endParaRPr lang="en-US" dirty="0"/>
          </a:p>
        </p:txBody>
      </p:sp>
      <p:sp>
        <p:nvSpPr>
          <p:cNvPr id="5" name="Slide Number Placeholder 5"/>
          <p:cNvSpPr>
            <a:spLocks noGrp="1"/>
          </p:cNvSpPr>
          <p:nvPr>
            <p:ph type="sldNum" sz="quarter" idx="11"/>
          </p:nvPr>
        </p:nvSpPr>
        <p:spPr/>
        <p:txBody>
          <a:bodyPr/>
          <a:lstStyle>
            <a:lvl1pPr>
              <a:defRPr/>
            </a:lvl1pPr>
          </a:lstStyle>
          <a:p>
            <a:pPr>
              <a:defRPr/>
            </a:pPr>
            <a:fld id="{2B058B46-E8AB-B946-BC46-098C78C97A72}" type="slidenum">
              <a:rPr lang="en-US"/>
              <a:pPr>
                <a:defRPr/>
              </a:pPr>
              <a:t>‹#›</a:t>
            </a:fld>
            <a:endParaRPr lang="en-US" dirty="0"/>
          </a:p>
        </p:txBody>
      </p:sp>
    </p:spTree>
    <p:extLst>
      <p:ext uri="{BB962C8B-B14F-4D97-AF65-F5344CB8AC3E}">
        <p14:creationId xmlns:p14="http://schemas.microsoft.com/office/powerpoint/2010/main" val="361735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4D0559D-CD70-2548-8F30-FF121F54C363}" type="datetime1">
              <a:rPr lang="en-US" smtClean="0"/>
              <a:t>11/11/15</a:t>
            </a:fld>
            <a:endParaRPr lang="en-US" dirty="0"/>
          </a:p>
        </p:txBody>
      </p:sp>
      <p:sp>
        <p:nvSpPr>
          <p:cNvPr id="5" name="Slide Number Placeholder 5"/>
          <p:cNvSpPr>
            <a:spLocks noGrp="1"/>
          </p:cNvSpPr>
          <p:nvPr>
            <p:ph type="sldNum" sz="quarter" idx="11"/>
          </p:nvPr>
        </p:nvSpPr>
        <p:spPr/>
        <p:txBody>
          <a:bodyPr/>
          <a:lstStyle>
            <a:lvl1pPr>
              <a:defRPr/>
            </a:lvl1pPr>
          </a:lstStyle>
          <a:p>
            <a:pPr>
              <a:defRPr/>
            </a:pPr>
            <a:fld id="{436EEDCD-6152-7245-92BF-18950396B816}" type="slidenum">
              <a:rPr lang="en-US"/>
              <a:pPr>
                <a:defRPr/>
              </a:pPr>
              <a:t>‹#›</a:t>
            </a:fld>
            <a:endParaRPr lang="en-US" dirty="0"/>
          </a:p>
        </p:txBody>
      </p:sp>
    </p:spTree>
    <p:extLst>
      <p:ext uri="{BB962C8B-B14F-4D97-AF65-F5344CB8AC3E}">
        <p14:creationId xmlns:p14="http://schemas.microsoft.com/office/powerpoint/2010/main" val="67128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498DA7-CFC1-4542-A2FA-296DC79B6B5C}" type="datetime1">
              <a:rPr lang="en-US" smtClean="0"/>
              <a:t>11/11/15</a:t>
            </a:fld>
            <a:endParaRPr lang="en-US" dirty="0"/>
          </a:p>
        </p:txBody>
      </p:sp>
      <p:sp>
        <p:nvSpPr>
          <p:cNvPr id="5" name="Slide Number Placeholder 5"/>
          <p:cNvSpPr>
            <a:spLocks noGrp="1"/>
          </p:cNvSpPr>
          <p:nvPr>
            <p:ph type="sldNum" sz="quarter" idx="11"/>
          </p:nvPr>
        </p:nvSpPr>
        <p:spPr/>
        <p:txBody>
          <a:bodyPr/>
          <a:lstStyle>
            <a:lvl1pPr>
              <a:defRPr/>
            </a:lvl1pPr>
          </a:lstStyle>
          <a:p>
            <a:pPr>
              <a:defRPr/>
            </a:pPr>
            <a:fld id="{9718841E-3669-EE43-AD4E-307FF7719374}" type="slidenum">
              <a:rPr lang="en-US"/>
              <a:pPr>
                <a:defRPr/>
              </a:pPr>
              <a:t>‹#›</a:t>
            </a:fld>
            <a:endParaRPr lang="en-US" dirty="0"/>
          </a:p>
        </p:txBody>
      </p:sp>
    </p:spTree>
    <p:extLst>
      <p:ext uri="{BB962C8B-B14F-4D97-AF65-F5344CB8AC3E}">
        <p14:creationId xmlns:p14="http://schemas.microsoft.com/office/powerpoint/2010/main" val="321781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E2CB6CC-365A-1045-976C-D97641F94E5E}" type="datetime1">
              <a:rPr lang="en-US" smtClean="0"/>
              <a:t>11/11/15</a:t>
            </a:fld>
            <a:endParaRPr lang="en-US" dirty="0"/>
          </a:p>
        </p:txBody>
      </p:sp>
      <p:sp>
        <p:nvSpPr>
          <p:cNvPr id="5" name="Slide Number Placeholder 5"/>
          <p:cNvSpPr>
            <a:spLocks noGrp="1"/>
          </p:cNvSpPr>
          <p:nvPr>
            <p:ph type="sldNum" sz="quarter" idx="11"/>
          </p:nvPr>
        </p:nvSpPr>
        <p:spPr/>
        <p:txBody>
          <a:bodyPr/>
          <a:lstStyle>
            <a:lvl1pPr>
              <a:defRPr/>
            </a:lvl1pPr>
          </a:lstStyle>
          <a:p>
            <a:pPr>
              <a:defRPr/>
            </a:pPr>
            <a:fld id="{F0A19408-A9BE-5C46-B5C8-B32909B33470}" type="slidenum">
              <a:rPr lang="en-US"/>
              <a:pPr>
                <a:defRPr/>
              </a:pPr>
              <a:t>‹#›</a:t>
            </a:fld>
            <a:endParaRPr lang="en-US" dirty="0"/>
          </a:p>
        </p:txBody>
      </p:sp>
    </p:spTree>
    <p:extLst>
      <p:ext uri="{BB962C8B-B14F-4D97-AF65-F5344CB8AC3E}">
        <p14:creationId xmlns:p14="http://schemas.microsoft.com/office/powerpoint/2010/main" val="353887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88ACA34-E645-F244-9024-5CBB5B629CF7}" type="datetime1">
              <a:rPr lang="en-US" smtClean="0"/>
              <a:t>11/11/15</a:t>
            </a:fld>
            <a:endParaRPr lang="en-US" dirty="0"/>
          </a:p>
        </p:txBody>
      </p:sp>
      <p:sp>
        <p:nvSpPr>
          <p:cNvPr id="5" name="Slide Number Placeholder 5"/>
          <p:cNvSpPr>
            <a:spLocks noGrp="1"/>
          </p:cNvSpPr>
          <p:nvPr>
            <p:ph type="sldNum" sz="quarter" idx="11"/>
          </p:nvPr>
        </p:nvSpPr>
        <p:spPr/>
        <p:txBody>
          <a:bodyPr/>
          <a:lstStyle>
            <a:lvl1pPr>
              <a:defRPr/>
            </a:lvl1pPr>
          </a:lstStyle>
          <a:p>
            <a:pPr>
              <a:defRPr/>
            </a:pPr>
            <a:fld id="{BEFF09E4-5144-4342-8B1E-892A9D3E04B6}" type="slidenum">
              <a:rPr lang="en-US"/>
              <a:pPr>
                <a:defRPr/>
              </a:pPr>
              <a:t>‹#›</a:t>
            </a:fld>
            <a:endParaRPr lang="en-US" dirty="0"/>
          </a:p>
        </p:txBody>
      </p:sp>
    </p:spTree>
    <p:extLst>
      <p:ext uri="{BB962C8B-B14F-4D97-AF65-F5344CB8AC3E}">
        <p14:creationId xmlns:p14="http://schemas.microsoft.com/office/powerpoint/2010/main" val="962876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smtClean="0"/>
            </a:lvl1pPr>
          </a:lstStyle>
          <a:p>
            <a:pPr>
              <a:defRPr/>
            </a:pPr>
            <a:fld id="{3D210A0F-2AD2-894C-A273-606E5F88011A}" type="datetime1">
              <a:rPr lang="en-US" smtClean="0"/>
              <a:t>11/11/15</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C6E7B9E5-33D0-BA47-B620-7A61D8979207}" type="slidenum">
              <a:rPr lang="en-US"/>
              <a:pPr>
                <a:defRPr/>
              </a:pPr>
              <a:t>‹#›</a:t>
            </a:fld>
            <a:endParaRPr lang="en-US" dirty="0"/>
          </a:p>
        </p:txBody>
      </p:sp>
    </p:spTree>
    <p:extLst>
      <p:ext uri="{BB962C8B-B14F-4D97-AF65-F5344CB8AC3E}">
        <p14:creationId xmlns:p14="http://schemas.microsoft.com/office/powerpoint/2010/main" val="3429639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smtClean="0"/>
            </a:lvl1pPr>
          </a:lstStyle>
          <a:p>
            <a:pPr>
              <a:defRPr/>
            </a:pPr>
            <a:fld id="{4218D57E-23CC-1646-972C-408AF28B821E}" type="datetime1">
              <a:rPr lang="en-US" smtClean="0"/>
              <a:t>11/11/15</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86589CF1-8D6A-9B43-9BD0-A3976302E1DA}" type="slidenum">
              <a:rPr lang="en-US"/>
              <a:pPr>
                <a:defRPr/>
              </a:pPr>
              <a:t>‹#›</a:t>
            </a:fld>
            <a:endParaRPr lang="en-US" dirty="0"/>
          </a:p>
        </p:txBody>
      </p:sp>
    </p:spTree>
    <p:extLst>
      <p:ext uri="{BB962C8B-B14F-4D97-AF65-F5344CB8AC3E}">
        <p14:creationId xmlns:p14="http://schemas.microsoft.com/office/powerpoint/2010/main" val="20053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smtClean="0"/>
            </a:lvl1pPr>
          </a:lstStyle>
          <a:p>
            <a:pPr>
              <a:defRPr/>
            </a:pPr>
            <a:fld id="{6152515C-388D-0546-9179-54C537B2F2F7}" type="datetime1">
              <a:rPr lang="en-US" smtClean="0"/>
              <a:t>11/11/15</a:t>
            </a:fld>
            <a:endParaRPr lang="en-US" dirty="0"/>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2C0A6D93-AF3A-3E42-AAE7-0DBF900CC865}" type="slidenum">
              <a:rPr lang="en-US"/>
              <a:pPr>
                <a:defRPr/>
              </a:pPr>
              <a:t>‹#›</a:t>
            </a:fld>
            <a:endParaRPr lang="en-US" dirty="0"/>
          </a:p>
        </p:txBody>
      </p:sp>
    </p:spTree>
    <p:extLst>
      <p:ext uri="{BB962C8B-B14F-4D97-AF65-F5344CB8AC3E}">
        <p14:creationId xmlns:p14="http://schemas.microsoft.com/office/powerpoint/2010/main" val="254689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smtClean="0"/>
            </a:lvl1pPr>
          </a:lstStyle>
          <a:p>
            <a:pPr>
              <a:defRPr/>
            </a:pPr>
            <a:fld id="{0EB268F7-E1B3-CC49-9DD4-8E6DACB6B1FE}" type="datetime1">
              <a:rPr lang="en-US" smtClean="0"/>
              <a:t>11/11/15</a:t>
            </a:fld>
            <a:endParaRPr lang="en-US" dirty="0"/>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1DE3FB15-3FB8-7146-BA2C-C02E80F2E284}" type="slidenum">
              <a:rPr lang="en-US"/>
              <a:pPr>
                <a:defRPr/>
              </a:pPr>
              <a:t>‹#›</a:t>
            </a:fld>
            <a:endParaRPr lang="en-US" dirty="0"/>
          </a:p>
        </p:txBody>
      </p:sp>
    </p:spTree>
    <p:extLst>
      <p:ext uri="{BB962C8B-B14F-4D97-AF65-F5344CB8AC3E}">
        <p14:creationId xmlns:p14="http://schemas.microsoft.com/office/powerpoint/2010/main" val="113359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3E611F14-FB74-734F-B6DE-2B31D00645EC}" type="datetime1">
              <a:rPr lang="en-US" smtClean="0"/>
              <a:t>11/11/15</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8344B2B-B88F-FD49-9273-2CE1770276D4}" type="slidenum">
              <a:rPr lang="en-US"/>
              <a:pPr>
                <a:defRPr/>
              </a:pPr>
              <a:t>‹#›</a:t>
            </a:fld>
            <a:endParaRPr lang="en-US" dirty="0"/>
          </a:p>
        </p:txBody>
      </p:sp>
    </p:spTree>
    <p:extLst>
      <p:ext uri="{BB962C8B-B14F-4D97-AF65-F5344CB8AC3E}">
        <p14:creationId xmlns:p14="http://schemas.microsoft.com/office/powerpoint/2010/main" val="2550567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fld id="{E9302047-4FC8-0344-8B93-945A34DB3575}" type="datetime1">
              <a:rPr lang="en-US" smtClean="0"/>
              <a:t>11/11/15</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smtClean="0"/>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FEE3C9F-1675-064F-A4A1-05BFE1E9CB58}" type="slidenum">
              <a:rPr lang="en-US"/>
              <a:pPr>
                <a:defRPr/>
              </a:pPr>
              <a:t>‹#›</a:t>
            </a:fld>
            <a:endParaRPr lang="en-US" dirty="0"/>
          </a:p>
        </p:txBody>
      </p:sp>
    </p:spTree>
    <p:extLst>
      <p:ext uri="{BB962C8B-B14F-4D97-AF65-F5344CB8AC3E}">
        <p14:creationId xmlns:p14="http://schemas.microsoft.com/office/powerpoint/2010/main" val="17763340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165225"/>
            <a:ext cx="82296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600" smtClean="0">
                <a:solidFill>
                  <a:srgbClr val="898989"/>
                </a:solidFill>
              </a:defRPr>
            </a:lvl1pPr>
          </a:lstStyle>
          <a:p>
            <a:pPr>
              <a:defRPr/>
            </a:pPr>
            <a:fld id="{A95ED3C4-413B-8A42-BFD3-D6C7B32DDEED}" type="datetime1">
              <a:rPr lang="en-US" smtClean="0"/>
              <a:t>11/11/15</a:t>
            </a:fld>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600">
                <a:solidFill>
                  <a:srgbClr val="898989"/>
                </a:solidFill>
              </a:defRPr>
            </a:lvl1pPr>
          </a:lstStyle>
          <a:p>
            <a:pPr>
              <a:defRPr/>
            </a:pPr>
            <a:fld id="{EDBFD4DB-45E7-714D-A249-71CD9B870D3E}"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2" r:id="rId4"/>
    <p:sldLayoutId id="2147483723" r:id="rId5"/>
    <p:sldLayoutId id="2147483724" r:id="rId6"/>
    <p:sldLayoutId id="2147483725" r:id="rId7"/>
    <p:sldLayoutId id="2147483726" r:id="rId8"/>
    <p:sldLayoutId id="2147483727" r:id="rId9"/>
    <p:sldLayoutId id="2147483720" r:id="rId10"/>
    <p:sldLayoutId id="2147483721" r:id="rId11"/>
  </p:sldLayoutIdLst>
  <p:hf sldNum="0"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 charset="-128"/>
          <a:cs typeface="ＭＳ Ｐゴシック" pitchFamily="-1" charset="-128"/>
        </a:defRPr>
      </a:lvl1pPr>
      <a:lvl2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2pPr>
      <a:lvl3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3pPr>
      <a:lvl4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4pPr>
      <a:lvl5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5pPr>
      <a:lvl6pPr marL="4572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6pPr>
      <a:lvl7pPr marL="9144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7pPr>
      <a:lvl8pPr marL="13716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8pPr>
      <a:lvl9pPr marL="18288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 charset="-128"/>
          <a:cs typeface="ＭＳ Ｐゴシック" pitchFamily="-1"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1.emf"/></Relationships>
</file>

<file path=ppt/slides/_rels/slide18.xml.rels><?xml version="1.0" encoding="UTF-8" standalone="yes"?>
<Relationships xmlns="http://schemas.openxmlformats.org/package/2006/relationships"><Relationship Id="rId3" Type="http://schemas.openxmlformats.org/officeDocument/2006/relationships/hyperlink" Target="http://cimss.ssec.wisc.edu/csppgeo/"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imss.ssec.wisc.edu/csppge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9" Type="http://schemas.openxmlformats.org/officeDocument/2006/relationships/image" Target="../media/image43.jpeg"/><Relationship Id="rId20" Type="http://schemas.openxmlformats.org/officeDocument/2006/relationships/image" Target="../media/image54.jpeg"/><Relationship Id="rId10" Type="http://schemas.openxmlformats.org/officeDocument/2006/relationships/image" Target="../media/image44.jpe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jpeg"/><Relationship Id="rId14" Type="http://schemas.openxmlformats.org/officeDocument/2006/relationships/image" Target="../media/image48.png"/><Relationship Id="rId15" Type="http://schemas.openxmlformats.org/officeDocument/2006/relationships/image" Target="../media/image49.gif"/><Relationship Id="rId16" Type="http://schemas.openxmlformats.org/officeDocument/2006/relationships/image" Target="../media/image50.png"/><Relationship Id="rId17" Type="http://schemas.openxmlformats.org/officeDocument/2006/relationships/image" Target="../media/image51.jpeg"/><Relationship Id="rId18" Type="http://schemas.openxmlformats.org/officeDocument/2006/relationships/image" Target="../media/image52.png"/><Relationship Id="rId19"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171462" y="101601"/>
            <a:ext cx="8769338" cy="1028700"/>
          </a:xfrm>
        </p:spPr>
        <p:txBody>
          <a:bodyPr/>
          <a:lstStyle/>
          <a:p>
            <a:r>
              <a:rPr lang="en-US" sz="2400" b="1" dirty="0" smtClean="0"/>
              <a:t>The Advancement of Community Based LEO and GEO Satellite Processing and Application Packages</a:t>
            </a:r>
            <a:endParaRPr lang="en-US" sz="2400" b="1" dirty="0"/>
          </a:p>
        </p:txBody>
      </p:sp>
      <p:sp>
        <p:nvSpPr>
          <p:cNvPr id="15362" name="Subtitle 2"/>
          <p:cNvSpPr>
            <a:spLocks noGrp="1"/>
          </p:cNvSpPr>
          <p:nvPr>
            <p:ph type="subTitle" idx="1"/>
          </p:nvPr>
        </p:nvSpPr>
        <p:spPr>
          <a:xfrm>
            <a:off x="158762" y="1718123"/>
            <a:ext cx="3361844" cy="3512185"/>
          </a:xfrm>
        </p:spPr>
        <p:txBody>
          <a:bodyPr/>
          <a:lstStyle/>
          <a:p>
            <a:pPr algn="l"/>
            <a:r>
              <a:rPr lang="en-US" sz="1800" u="sng" dirty="0" smtClean="0">
                <a:solidFill>
                  <a:schemeClr val="tx1"/>
                </a:solidFill>
                <a:latin typeface="Calibri" charset="0"/>
                <a:ea typeface="ＭＳ Ｐゴシック" charset="0"/>
                <a:cs typeface="ＭＳ Ｐゴシック" charset="0"/>
              </a:rPr>
              <a:t>Allen </a:t>
            </a:r>
            <a:r>
              <a:rPr lang="en-US" sz="1800" u="sng" dirty="0">
                <a:solidFill>
                  <a:schemeClr val="tx1"/>
                </a:solidFill>
                <a:latin typeface="Calibri" charset="0"/>
                <a:ea typeface="ＭＳ Ｐゴシック" charset="0"/>
                <a:cs typeface="ＭＳ Ｐゴシック" charset="0"/>
              </a:rPr>
              <a:t>Huang</a:t>
            </a:r>
            <a:r>
              <a:rPr lang="en-US" sz="1800" dirty="0">
                <a:solidFill>
                  <a:schemeClr val="tx1"/>
                </a:solidFill>
                <a:latin typeface="Calibri" charset="0"/>
                <a:ea typeface="ＭＳ Ｐゴシック" charset="0"/>
                <a:cs typeface="ＭＳ Ｐゴシック" charset="0"/>
              </a:rPr>
              <a:t>, </a:t>
            </a:r>
            <a:r>
              <a:rPr lang="en-US" sz="1800" dirty="0" smtClean="0">
                <a:solidFill>
                  <a:schemeClr val="tx1"/>
                </a:solidFill>
                <a:latin typeface="Calibri" charset="0"/>
                <a:ea typeface="ＭＳ Ｐゴシック" charset="0"/>
                <a:cs typeface="ＭＳ Ｐゴシック" charset="0"/>
              </a:rPr>
              <a:t>Liam </a:t>
            </a:r>
            <a:r>
              <a:rPr lang="en-US" sz="1800" dirty="0" err="1" smtClean="0">
                <a:solidFill>
                  <a:schemeClr val="tx1"/>
                </a:solidFill>
                <a:latin typeface="Calibri" charset="0"/>
                <a:ea typeface="ＭＳ Ｐゴシック" charset="0"/>
                <a:cs typeface="ＭＳ Ｐゴシック" charset="0"/>
              </a:rPr>
              <a:t>Gumley</a:t>
            </a:r>
            <a:r>
              <a:rPr lang="en-US" sz="1800" dirty="0" smtClean="0">
                <a:solidFill>
                  <a:schemeClr val="tx1"/>
                </a:solidFill>
                <a:latin typeface="Calibri" charset="0"/>
                <a:ea typeface="ＭＳ Ｐゴシック" charset="0"/>
                <a:cs typeface="ＭＳ Ｐゴシック" charset="0"/>
              </a:rPr>
              <a:t>, Kathy </a:t>
            </a:r>
            <a:r>
              <a:rPr lang="en-US" sz="1800" dirty="0">
                <a:solidFill>
                  <a:schemeClr val="tx1"/>
                </a:solidFill>
                <a:latin typeface="Calibri" charset="0"/>
                <a:ea typeface="ＭＳ Ｐゴシック" charset="0"/>
                <a:cs typeface="ＭＳ Ｐゴシック" charset="0"/>
              </a:rPr>
              <a:t>Strabala, Scott Mindock, Graeme Martin, Ray Garcia, Geoff Cureton, Jim Davies, Nick Bearson, Elisabeth Weisz, Nadia Smith, Bill Smith Sr</a:t>
            </a:r>
            <a:r>
              <a:rPr lang="en-US" sz="1800" dirty="0" smtClean="0">
                <a:solidFill>
                  <a:schemeClr val="tx1"/>
                </a:solidFill>
                <a:latin typeface="Calibri" charset="0"/>
                <a:ea typeface="ＭＳ Ｐゴシック" charset="0"/>
                <a:cs typeface="ＭＳ Ｐゴシック" charset="0"/>
              </a:rPr>
              <a:t>. &amp; many others</a:t>
            </a:r>
            <a:endParaRPr lang="en-US" sz="1800" dirty="0">
              <a:solidFill>
                <a:schemeClr val="tx1"/>
              </a:solidFill>
              <a:latin typeface="Calibri" charset="0"/>
              <a:ea typeface="ＭＳ Ｐゴシック" charset="0"/>
              <a:cs typeface="ＭＳ Ｐゴシック" charset="0"/>
            </a:endParaRPr>
          </a:p>
          <a:p>
            <a:pPr algn="l"/>
            <a:endParaRPr lang="en-US" sz="2400" dirty="0">
              <a:solidFill>
                <a:schemeClr val="tx1"/>
              </a:solidFill>
              <a:latin typeface="Calibri" charset="0"/>
              <a:ea typeface="ＭＳ Ｐゴシック" charset="0"/>
              <a:cs typeface="ＭＳ Ｐゴシック" charset="0"/>
            </a:endParaRPr>
          </a:p>
          <a:p>
            <a:pPr algn="l"/>
            <a:r>
              <a:rPr lang="en-US" sz="1800" dirty="0" smtClean="0">
                <a:solidFill>
                  <a:schemeClr val="tx1"/>
                </a:solidFill>
                <a:latin typeface="Calibri" charset="0"/>
                <a:ea typeface="ＭＳ Ｐゴシック" charset="0"/>
                <a:cs typeface="ＭＳ Ｐゴシック" charset="0"/>
              </a:rPr>
              <a:t>The Sixth Asia/Oceania Meteorological Satellite Users’ Conference</a:t>
            </a:r>
          </a:p>
          <a:p>
            <a:pPr algn="l"/>
            <a:r>
              <a:rPr lang="en-US" sz="1800" dirty="0" smtClean="0">
                <a:solidFill>
                  <a:schemeClr val="tx1"/>
                </a:solidFill>
                <a:latin typeface="Calibri" charset="0"/>
                <a:ea typeface="ＭＳ Ｐゴシック" charset="0"/>
                <a:cs typeface="ＭＳ Ｐゴシック" charset="0"/>
              </a:rPr>
              <a:t>Tokyo, Japan</a:t>
            </a:r>
          </a:p>
          <a:p>
            <a:pPr algn="l"/>
            <a:r>
              <a:rPr lang="en-US" sz="1800" dirty="0" smtClean="0">
                <a:solidFill>
                  <a:schemeClr val="tx1"/>
                </a:solidFill>
                <a:latin typeface="Calibri" charset="0"/>
                <a:ea typeface="ＭＳ Ｐゴシック" charset="0"/>
                <a:cs typeface="ＭＳ Ｐゴシック" charset="0"/>
              </a:rPr>
              <a:t>11 November, 2015</a:t>
            </a:r>
            <a:endParaRPr lang="en-US" sz="1800" dirty="0">
              <a:solidFill>
                <a:schemeClr val="tx1"/>
              </a:solidFill>
              <a:latin typeface="Calibri" charset="0"/>
              <a:ea typeface="ＭＳ Ｐゴシック" charset="0"/>
              <a:cs typeface="ＭＳ Ｐゴシック" charset="0"/>
            </a:endParaRP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5703631"/>
            <a:ext cx="29559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p:cNvPicPr>
          <p:nvPr/>
        </p:nvPicPr>
        <p:blipFill rotWithShape="1">
          <a:blip r:embed="rId3">
            <a:extLst>
              <a:ext uri="{28A0092B-C50C-407E-A947-70E740481C1C}">
                <a14:useLocalDpi xmlns:a14="http://schemas.microsoft.com/office/drawing/2010/main" val="0"/>
              </a:ext>
            </a:extLst>
          </a:blip>
          <a:srcRect l="51453"/>
          <a:stretch/>
        </p:blipFill>
        <p:spPr bwMode="auto">
          <a:xfrm>
            <a:off x="3728213" y="5789108"/>
            <a:ext cx="1161391" cy="105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889604" y="5886289"/>
            <a:ext cx="1519590" cy="956555"/>
          </a:xfrm>
          <a:prstGeom prst="rect">
            <a:avLst/>
          </a:prstGeom>
        </p:spPr>
      </p:pic>
      <p:pic>
        <p:nvPicPr>
          <p:cNvPr id="8" name="Picture 7" descr="NASA_Logo_Large.tiff"/>
          <p:cNvPicPr>
            <a:picLocks noChangeAspect="1"/>
          </p:cNvPicPr>
          <p:nvPr/>
        </p:nvPicPr>
        <p:blipFill rotWithShape="1">
          <a:blip r:embed="rId5"/>
          <a:srcRect l="819" t="607" r="8865" b="2277"/>
          <a:stretch/>
        </p:blipFill>
        <p:spPr bwMode="auto">
          <a:xfrm>
            <a:off x="6696767" y="5801319"/>
            <a:ext cx="1099377" cy="982177"/>
          </a:xfrm>
          <a:prstGeom prst="rect">
            <a:avLst/>
          </a:prstGeom>
          <a:noFill/>
          <a:ln w="9525">
            <a:noFill/>
            <a:miter lim="800000"/>
            <a:headEnd/>
            <a:tailEnd/>
          </a:ln>
        </p:spPr>
      </p:pic>
      <p:pic>
        <p:nvPicPr>
          <p:cNvPr id="9" name="Picture 10" descr="NOA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5702529"/>
            <a:ext cx="1117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p:nvPr/>
        </p:nvPicPr>
        <p:blipFill rotWithShape="1">
          <a:blip r:embed="rId7" cstate="print">
            <a:extLst>
              <a:ext uri="{28A0092B-C50C-407E-A947-70E740481C1C}">
                <a14:useLocalDpi xmlns:a14="http://schemas.microsoft.com/office/drawing/2010/main" val="0"/>
              </a:ext>
            </a:extLst>
          </a:blip>
          <a:srcRect l="14787" r="2317"/>
          <a:stretch/>
        </p:blipFill>
        <p:spPr>
          <a:xfrm>
            <a:off x="3520606" y="1664249"/>
            <a:ext cx="3663706" cy="2946400"/>
          </a:xfrm>
          <a:prstGeom prst="rect">
            <a:avLst/>
          </a:prstGeom>
        </p:spPr>
      </p:pic>
      <p:pic>
        <p:nvPicPr>
          <p:cNvPr id="15365" name="Picture 5" descr="Antenna_Morning4.tiff"/>
          <p:cNvPicPr>
            <a:picLocks noChangeAspect="1"/>
          </p:cNvPicPr>
          <p:nvPr/>
        </p:nvPicPr>
        <p:blipFill>
          <a:blip r:embed="rId8">
            <a:extLst>
              <a:ext uri="{28A0092B-C50C-407E-A947-70E740481C1C}">
                <a14:useLocalDpi xmlns:a14="http://schemas.microsoft.com/office/drawing/2010/main" val="0"/>
              </a:ext>
            </a:extLst>
          </a:blip>
          <a:srcRect l="13371" t="25639" r="4707" b="10796"/>
          <a:stretch>
            <a:fillRect/>
          </a:stretch>
        </p:blipFill>
        <p:spPr bwMode="auto">
          <a:xfrm>
            <a:off x="6288088" y="3716797"/>
            <a:ext cx="2492594" cy="198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501"/>
            <a:ext cx="8229600" cy="692150"/>
          </a:xfrm>
        </p:spPr>
        <p:txBody>
          <a:bodyPr/>
          <a:lstStyle/>
          <a:p>
            <a:r>
              <a:rPr lang="en-US" sz="3200" b="1" dirty="0">
                <a:solidFill>
                  <a:srgbClr val="000090"/>
                </a:solidFill>
              </a:rPr>
              <a:t>CSPP LEO S/W Suite provided by </a:t>
            </a:r>
            <a:r>
              <a:rPr lang="en-US" sz="3200" b="1" dirty="0" smtClean="0">
                <a:solidFill>
                  <a:srgbClr val="000090"/>
                </a:solidFill>
              </a:rPr>
              <a:t>NOAA (1/4)</a:t>
            </a:r>
            <a:r>
              <a:rPr lang="en-US" sz="3200" b="1" dirty="0">
                <a:solidFill>
                  <a:srgbClr val="000090"/>
                </a:solidFill>
              </a:rPr>
              <a:t/>
            </a:r>
            <a:br>
              <a:rPr lang="en-US" sz="3200" b="1" dirty="0">
                <a:solidFill>
                  <a:srgbClr val="000090"/>
                </a:solidFill>
              </a:rPr>
            </a:br>
            <a:endParaRPr lang="en-US" sz="3200" dirty="0">
              <a:solidFill>
                <a:srgbClr val="000090"/>
              </a:solidFill>
            </a:endParaRPr>
          </a:p>
        </p:txBody>
      </p:sp>
      <p:pic>
        <p:nvPicPr>
          <p:cNvPr id="4" name="Picture 4" descr="Screen Shot 2015-10-22 at 1.22.55 PM.png"/>
          <p:cNvPicPr>
            <a:picLocks noChangeAspect="1"/>
          </p:cNvPicPr>
          <p:nvPr/>
        </p:nvPicPr>
        <p:blipFill>
          <a:blip r:embed="rId2">
            <a:extLst>
              <a:ext uri="{28A0092B-C50C-407E-A947-70E740481C1C}">
                <a14:useLocalDpi xmlns:a14="http://schemas.microsoft.com/office/drawing/2010/main" val="0"/>
              </a:ext>
            </a:extLst>
          </a:blip>
          <a:srcRect l="50978" t="52875" r="19380" b="9357"/>
          <a:stretch>
            <a:fillRect/>
          </a:stretch>
        </p:blipFill>
        <p:spPr bwMode="auto">
          <a:xfrm>
            <a:off x="1524000" y="25565100"/>
            <a:ext cx="46228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creen Shot 2015-11-05 at 3.34.53 PM.png"/>
          <p:cNvPicPr>
            <a:picLocks noChangeAspect="1"/>
          </p:cNvPicPr>
          <p:nvPr/>
        </p:nvPicPr>
        <p:blipFill rotWithShape="1">
          <a:blip r:embed="rId3">
            <a:extLst>
              <a:ext uri="{28A0092B-C50C-407E-A947-70E740481C1C}">
                <a14:useLocalDpi xmlns:a14="http://schemas.microsoft.com/office/drawing/2010/main" val="0"/>
              </a:ext>
            </a:extLst>
          </a:blip>
          <a:srcRect l="18890" t="20989" r="15463" b="8576"/>
          <a:stretch/>
        </p:blipFill>
        <p:spPr>
          <a:xfrm>
            <a:off x="3598523" y="2954869"/>
            <a:ext cx="5469278" cy="3818466"/>
          </a:xfrm>
          <a:prstGeom prst="rect">
            <a:avLst/>
          </a:prstGeom>
        </p:spPr>
      </p:pic>
      <p:sp>
        <p:nvSpPr>
          <p:cNvPr id="7" name="TextBox 6"/>
          <p:cNvSpPr txBox="1"/>
          <p:nvPr/>
        </p:nvSpPr>
        <p:spPr>
          <a:xfrm>
            <a:off x="287853" y="582762"/>
            <a:ext cx="8128008" cy="3970318"/>
          </a:xfrm>
          <a:prstGeom prst="rect">
            <a:avLst/>
          </a:prstGeom>
          <a:noFill/>
        </p:spPr>
        <p:txBody>
          <a:bodyPr wrap="square" rtlCol="0">
            <a:spAutoFit/>
          </a:bodyPr>
          <a:lstStyle/>
          <a:p>
            <a:r>
              <a:rPr lang="en-US" dirty="0">
                <a:solidFill>
                  <a:srgbClr val="3366FF"/>
                </a:solidFill>
              </a:rPr>
              <a:t>ACSPO (Advanced Clear-Sky Processor for Oceans) </a:t>
            </a:r>
            <a:r>
              <a:rPr lang="en-US" dirty="0"/>
              <a:t>retrieves </a:t>
            </a:r>
            <a:r>
              <a:rPr lang="en-US" dirty="0" smtClean="0"/>
              <a:t>sea surface </a:t>
            </a:r>
            <a:r>
              <a:rPr lang="en-US" dirty="0"/>
              <a:t>temperature from multispectral imager </a:t>
            </a:r>
            <a:r>
              <a:rPr lang="en-US" dirty="0" smtClean="0"/>
              <a:t>observations</a:t>
            </a:r>
          </a:p>
          <a:p>
            <a:r>
              <a:rPr lang="en-US" dirty="0" smtClean="0">
                <a:solidFill>
                  <a:srgbClr val="008000"/>
                </a:solidFill>
              </a:rPr>
              <a:t>Heritage:</a:t>
            </a:r>
            <a:r>
              <a:rPr lang="en-US" dirty="0" smtClean="0"/>
              <a:t> </a:t>
            </a:r>
            <a:r>
              <a:rPr lang="en-US" dirty="0"/>
              <a:t>Developed at NOAA/NESDIS/STAR by Alex </a:t>
            </a:r>
            <a:r>
              <a:rPr lang="en-US" dirty="0" err="1"/>
              <a:t>Ignatov</a:t>
            </a:r>
            <a:r>
              <a:rPr lang="en-US" dirty="0"/>
              <a:t>, John Sapper,</a:t>
            </a:r>
          </a:p>
          <a:p>
            <a:r>
              <a:rPr lang="en-US" dirty="0"/>
              <a:t>John Stroup, and </a:t>
            </a:r>
            <a:r>
              <a:rPr lang="en-US" dirty="0" err="1"/>
              <a:t>Yury</a:t>
            </a:r>
            <a:r>
              <a:rPr lang="en-US" dirty="0"/>
              <a:t> </a:t>
            </a:r>
            <a:r>
              <a:rPr lang="en-US" dirty="0" err="1"/>
              <a:t>Kihai</a:t>
            </a:r>
            <a:r>
              <a:rPr lang="en-US" dirty="0"/>
              <a:t>.</a:t>
            </a:r>
          </a:p>
          <a:p>
            <a:r>
              <a:rPr lang="en-US" dirty="0"/>
              <a:t>Satellites/</a:t>
            </a:r>
            <a:r>
              <a:rPr lang="en-US" dirty="0" smtClean="0"/>
              <a:t>Sensors: </a:t>
            </a:r>
            <a:r>
              <a:rPr lang="en-US" dirty="0" err="1"/>
              <a:t>Suomi</a:t>
            </a:r>
            <a:r>
              <a:rPr lang="en-US" dirty="0"/>
              <a:t> NPP VIIRS; NOAA-18/19 AVHRR; </a:t>
            </a:r>
            <a:r>
              <a:rPr lang="en-US" dirty="0" err="1"/>
              <a:t>Metop</a:t>
            </a:r>
            <a:r>
              <a:rPr lang="en-US" dirty="0"/>
              <a:t>-A/B AVHRR; Terra/</a:t>
            </a:r>
          </a:p>
          <a:p>
            <a:r>
              <a:rPr lang="en-US" dirty="0"/>
              <a:t>Aqua MODIS.</a:t>
            </a:r>
          </a:p>
          <a:p>
            <a:endParaRPr lang="en-US" dirty="0" smtClean="0">
              <a:solidFill>
                <a:srgbClr val="008000"/>
              </a:solidFill>
            </a:endParaRPr>
          </a:p>
          <a:p>
            <a:r>
              <a:rPr lang="en-US" dirty="0" smtClean="0">
                <a:solidFill>
                  <a:srgbClr val="008000"/>
                </a:solidFill>
              </a:rPr>
              <a:t>Products:</a:t>
            </a:r>
            <a:r>
              <a:rPr lang="en-US" dirty="0" smtClean="0"/>
              <a:t> </a:t>
            </a:r>
            <a:r>
              <a:rPr lang="en-US" dirty="0"/>
              <a:t>Sea surface temperature, aerosol optical thickness; and clear-sky</a:t>
            </a:r>
          </a:p>
          <a:p>
            <a:r>
              <a:rPr lang="en-US" dirty="0"/>
              <a:t>radiances.</a:t>
            </a:r>
          </a:p>
          <a:p>
            <a:endParaRPr lang="en-US" dirty="0" smtClean="0">
              <a:solidFill>
                <a:srgbClr val="008000"/>
              </a:solidFill>
            </a:endParaRPr>
          </a:p>
          <a:p>
            <a:r>
              <a:rPr lang="en-US" dirty="0" smtClean="0">
                <a:solidFill>
                  <a:srgbClr val="008000"/>
                </a:solidFill>
              </a:rPr>
              <a:t>Features: </a:t>
            </a:r>
          </a:p>
          <a:p>
            <a:r>
              <a:rPr lang="en-US" dirty="0" smtClean="0"/>
              <a:t>• </a:t>
            </a:r>
            <a:r>
              <a:rPr lang="en-US" dirty="0">
                <a:solidFill>
                  <a:srgbClr val="660066"/>
                </a:solidFill>
              </a:rPr>
              <a:t>Multi-sensor common algorithm.</a:t>
            </a:r>
          </a:p>
          <a:p>
            <a:r>
              <a:rPr lang="en-US" dirty="0">
                <a:solidFill>
                  <a:srgbClr val="660066"/>
                </a:solidFill>
              </a:rPr>
              <a:t>• ACSPO is the official JPSS </a:t>
            </a:r>
            <a:endParaRPr lang="en-US" dirty="0" smtClean="0">
              <a:solidFill>
                <a:srgbClr val="660066"/>
              </a:solidFill>
            </a:endParaRPr>
          </a:p>
          <a:p>
            <a:r>
              <a:rPr lang="en-US" dirty="0" smtClean="0">
                <a:solidFill>
                  <a:srgbClr val="660066"/>
                </a:solidFill>
              </a:rPr>
              <a:t>algorithm </a:t>
            </a:r>
            <a:r>
              <a:rPr lang="en-US" dirty="0">
                <a:solidFill>
                  <a:srgbClr val="660066"/>
                </a:solidFill>
              </a:rPr>
              <a:t>for SST.</a:t>
            </a:r>
          </a:p>
        </p:txBody>
      </p:sp>
    </p:spTree>
    <p:extLst>
      <p:ext uri="{BB962C8B-B14F-4D97-AF65-F5344CB8AC3E}">
        <p14:creationId xmlns:p14="http://schemas.microsoft.com/office/powerpoint/2010/main" val="3623530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1572"/>
            <a:ext cx="8229600" cy="368834"/>
          </a:xfrm>
        </p:spPr>
        <p:txBody>
          <a:bodyPr/>
          <a:lstStyle/>
          <a:p>
            <a:r>
              <a:rPr lang="en-US" sz="3200" b="1" dirty="0">
                <a:solidFill>
                  <a:srgbClr val="000090"/>
                </a:solidFill>
              </a:rPr>
              <a:t>CSPP LEO S/W Suite provided by </a:t>
            </a:r>
            <a:r>
              <a:rPr lang="en-US" sz="3200" b="1" dirty="0" smtClean="0">
                <a:solidFill>
                  <a:srgbClr val="000090"/>
                </a:solidFill>
              </a:rPr>
              <a:t>NOAA (2/4)</a:t>
            </a:r>
            <a:r>
              <a:rPr lang="en-US" sz="3200" b="1" dirty="0">
                <a:solidFill>
                  <a:srgbClr val="000090"/>
                </a:solidFill>
              </a:rPr>
              <a:t/>
            </a:r>
            <a:br>
              <a:rPr lang="en-US" sz="3200" b="1" dirty="0">
                <a:solidFill>
                  <a:srgbClr val="000090"/>
                </a:solidFill>
              </a:rPr>
            </a:br>
            <a:endParaRPr lang="en-US" sz="3200" dirty="0">
              <a:solidFill>
                <a:srgbClr val="000090"/>
              </a:solidFill>
            </a:endParaRPr>
          </a:p>
        </p:txBody>
      </p:sp>
      <p:pic>
        <p:nvPicPr>
          <p:cNvPr id="3" name="Picture 2" descr="Screen Shot 2015-11-05 at 3.39.57 PM.png"/>
          <p:cNvPicPr>
            <a:picLocks noChangeAspect="1"/>
          </p:cNvPicPr>
          <p:nvPr/>
        </p:nvPicPr>
        <p:blipFill rotWithShape="1">
          <a:blip r:embed="rId2">
            <a:extLst>
              <a:ext uri="{28A0092B-C50C-407E-A947-70E740481C1C}">
                <a14:useLocalDpi xmlns:a14="http://schemas.microsoft.com/office/drawing/2010/main" val="0"/>
              </a:ext>
            </a:extLst>
          </a:blip>
          <a:srcRect l="19444" t="20704" r="14907" b="9287"/>
          <a:stretch/>
        </p:blipFill>
        <p:spPr>
          <a:xfrm>
            <a:off x="3223540" y="2760133"/>
            <a:ext cx="5844261" cy="4055538"/>
          </a:xfrm>
          <a:prstGeom prst="rect">
            <a:avLst/>
          </a:prstGeom>
        </p:spPr>
      </p:pic>
      <p:sp>
        <p:nvSpPr>
          <p:cNvPr id="7" name="Rectangle 6"/>
          <p:cNvSpPr/>
          <p:nvPr/>
        </p:nvSpPr>
        <p:spPr>
          <a:xfrm>
            <a:off x="160858" y="463593"/>
            <a:ext cx="8542873" cy="4801315"/>
          </a:xfrm>
          <a:prstGeom prst="rect">
            <a:avLst/>
          </a:prstGeom>
        </p:spPr>
        <p:txBody>
          <a:bodyPr wrap="square">
            <a:spAutoFit/>
          </a:bodyPr>
          <a:lstStyle/>
          <a:p>
            <a:r>
              <a:rPr lang="en-US" dirty="0">
                <a:solidFill>
                  <a:srgbClr val="3366FF"/>
                </a:solidFill>
              </a:rPr>
              <a:t>MIRS (Microwave Integrated Retrieval System) </a:t>
            </a:r>
            <a:r>
              <a:rPr lang="en-US" dirty="0" smtClean="0"/>
              <a:t>creates atmospheric </a:t>
            </a:r>
            <a:r>
              <a:rPr lang="en-US" dirty="0"/>
              <a:t>profile, precipitation, and surface products </a:t>
            </a:r>
            <a:r>
              <a:rPr lang="en-US" dirty="0" smtClean="0"/>
              <a:t>from microwave </a:t>
            </a:r>
            <a:r>
              <a:rPr lang="en-US" dirty="0"/>
              <a:t>sounder </a:t>
            </a:r>
            <a:r>
              <a:rPr lang="en-US" dirty="0" smtClean="0"/>
              <a:t>data -</a:t>
            </a:r>
          </a:p>
          <a:p>
            <a:r>
              <a:rPr lang="en-US" dirty="0" smtClean="0">
                <a:solidFill>
                  <a:srgbClr val="008000"/>
                </a:solidFill>
              </a:rPr>
              <a:t>Heritage:</a:t>
            </a:r>
            <a:r>
              <a:rPr lang="en-US" dirty="0" smtClean="0"/>
              <a:t> </a:t>
            </a:r>
            <a:r>
              <a:rPr lang="en-US" dirty="0"/>
              <a:t>Developed at NOAA/NESDIS by Sid </a:t>
            </a:r>
            <a:r>
              <a:rPr lang="en-US" dirty="0" err="1"/>
              <a:t>Boukabara</a:t>
            </a:r>
            <a:r>
              <a:rPr lang="en-US" dirty="0"/>
              <a:t>, Chris </a:t>
            </a:r>
            <a:r>
              <a:rPr lang="en-US" dirty="0" err="1"/>
              <a:t>Grassotti</a:t>
            </a:r>
            <a:r>
              <a:rPr lang="en-US" dirty="0"/>
              <a:t>, </a:t>
            </a:r>
            <a:r>
              <a:rPr lang="en-US" dirty="0" smtClean="0"/>
              <a:t>et al</a:t>
            </a:r>
            <a:r>
              <a:rPr lang="en-US" dirty="0"/>
              <a:t>.</a:t>
            </a:r>
          </a:p>
          <a:p>
            <a:r>
              <a:rPr lang="en-US" dirty="0"/>
              <a:t>Satellites/</a:t>
            </a:r>
            <a:r>
              <a:rPr lang="en-US" dirty="0" smtClean="0"/>
              <a:t>Sensors: </a:t>
            </a:r>
            <a:r>
              <a:rPr lang="en-US" dirty="0" err="1"/>
              <a:t>Suomi</a:t>
            </a:r>
            <a:r>
              <a:rPr lang="en-US" dirty="0"/>
              <a:t> NPP ATMS; </a:t>
            </a:r>
            <a:r>
              <a:rPr lang="en-US" dirty="0" err="1"/>
              <a:t>Metop</a:t>
            </a:r>
            <a:r>
              <a:rPr lang="en-US" dirty="0"/>
              <a:t>-A/B AMSU, MHS; NOAA-18/19 AMSU</a:t>
            </a:r>
            <a:r>
              <a:rPr lang="en-US" dirty="0" smtClean="0"/>
              <a:t>, MHS</a:t>
            </a:r>
            <a:r>
              <a:rPr lang="en-US" dirty="0"/>
              <a:t>.</a:t>
            </a:r>
          </a:p>
          <a:p>
            <a:endParaRPr lang="en-US" dirty="0" smtClean="0">
              <a:solidFill>
                <a:srgbClr val="008000"/>
              </a:solidFill>
            </a:endParaRPr>
          </a:p>
          <a:p>
            <a:r>
              <a:rPr lang="en-US" dirty="0" smtClean="0">
                <a:solidFill>
                  <a:srgbClr val="008000"/>
                </a:solidFill>
              </a:rPr>
              <a:t>Products: </a:t>
            </a:r>
            <a:r>
              <a:rPr lang="en-US" dirty="0"/>
              <a:t>Temperature and moisture profiles, total </a:t>
            </a:r>
            <a:r>
              <a:rPr lang="en-US" dirty="0" err="1"/>
              <a:t>precipitable</a:t>
            </a:r>
            <a:r>
              <a:rPr lang="en-US" dirty="0"/>
              <a:t> water</a:t>
            </a:r>
            <a:r>
              <a:rPr lang="en-US" dirty="0" smtClean="0"/>
              <a:t>, surface </a:t>
            </a:r>
            <a:r>
              <a:rPr lang="en-US" dirty="0"/>
              <a:t>skin temperature and emissivity, rain rate, cloud </a:t>
            </a:r>
            <a:r>
              <a:rPr lang="en-US" dirty="0" smtClean="0"/>
              <a:t>liquid water</a:t>
            </a:r>
            <a:r>
              <a:rPr lang="en-US" dirty="0"/>
              <a:t>, rain water path, ice water path, liquid water path, sea </a:t>
            </a:r>
            <a:r>
              <a:rPr lang="en-US" dirty="0" smtClean="0"/>
              <a:t>ice concentration</a:t>
            </a:r>
            <a:r>
              <a:rPr lang="en-US" dirty="0"/>
              <a:t>, snow water equivalent, and snow cover.</a:t>
            </a:r>
          </a:p>
          <a:p>
            <a:endParaRPr lang="en-US" dirty="0" smtClean="0">
              <a:solidFill>
                <a:srgbClr val="008000"/>
              </a:solidFill>
            </a:endParaRPr>
          </a:p>
          <a:p>
            <a:r>
              <a:rPr lang="en-US" dirty="0" smtClean="0">
                <a:solidFill>
                  <a:srgbClr val="008000"/>
                </a:solidFill>
              </a:rPr>
              <a:t>Features:</a:t>
            </a:r>
          </a:p>
          <a:p>
            <a:r>
              <a:rPr lang="en-US" dirty="0" smtClean="0"/>
              <a:t>• </a:t>
            </a:r>
            <a:r>
              <a:rPr lang="en-US" dirty="0">
                <a:solidFill>
                  <a:srgbClr val="660066"/>
                </a:solidFill>
              </a:rPr>
              <a:t>Multi-sensor </a:t>
            </a:r>
            <a:r>
              <a:rPr lang="en-US" dirty="0" smtClean="0">
                <a:solidFill>
                  <a:srgbClr val="660066"/>
                </a:solidFill>
              </a:rPr>
              <a:t>common</a:t>
            </a:r>
          </a:p>
          <a:p>
            <a:r>
              <a:rPr lang="en-US" dirty="0" smtClean="0">
                <a:solidFill>
                  <a:srgbClr val="660066"/>
                </a:solidFill>
              </a:rPr>
              <a:t>algorithm</a:t>
            </a:r>
            <a:r>
              <a:rPr lang="en-US" dirty="0">
                <a:solidFill>
                  <a:srgbClr val="660066"/>
                </a:solidFill>
              </a:rPr>
              <a:t>.</a:t>
            </a:r>
          </a:p>
          <a:p>
            <a:r>
              <a:rPr lang="en-US" dirty="0">
                <a:solidFill>
                  <a:srgbClr val="660066"/>
                </a:solidFill>
              </a:rPr>
              <a:t>• Physics-based retrieval.</a:t>
            </a:r>
          </a:p>
          <a:p>
            <a:r>
              <a:rPr lang="en-US" dirty="0">
                <a:solidFill>
                  <a:srgbClr val="660066"/>
                </a:solidFill>
              </a:rPr>
              <a:t>• Retrieves land and ocean </a:t>
            </a:r>
            <a:endParaRPr lang="en-US" dirty="0" smtClean="0">
              <a:solidFill>
                <a:srgbClr val="660066"/>
              </a:solidFill>
            </a:endParaRPr>
          </a:p>
          <a:p>
            <a:r>
              <a:rPr lang="en-US" dirty="0" smtClean="0">
                <a:solidFill>
                  <a:srgbClr val="660066"/>
                </a:solidFill>
              </a:rPr>
              <a:t>products </a:t>
            </a:r>
            <a:r>
              <a:rPr lang="en-US" dirty="0">
                <a:solidFill>
                  <a:srgbClr val="660066"/>
                </a:solidFill>
              </a:rPr>
              <a:t>in all sky conditions.</a:t>
            </a:r>
          </a:p>
          <a:p>
            <a:r>
              <a:rPr lang="en-US" dirty="0">
                <a:solidFill>
                  <a:srgbClr val="660066"/>
                </a:solidFill>
              </a:rPr>
              <a:t>• Extensively validated and </a:t>
            </a:r>
            <a:endParaRPr lang="en-US" dirty="0" smtClean="0">
              <a:solidFill>
                <a:srgbClr val="660066"/>
              </a:solidFill>
            </a:endParaRPr>
          </a:p>
          <a:p>
            <a:r>
              <a:rPr lang="en-US" dirty="0" smtClean="0">
                <a:solidFill>
                  <a:srgbClr val="660066"/>
                </a:solidFill>
              </a:rPr>
              <a:t>documented</a:t>
            </a:r>
            <a:endParaRPr lang="en-US" dirty="0">
              <a:solidFill>
                <a:srgbClr val="660066"/>
              </a:solidFill>
            </a:endParaRPr>
          </a:p>
        </p:txBody>
      </p:sp>
    </p:spTree>
    <p:extLst>
      <p:ext uri="{BB962C8B-B14F-4D97-AF65-F5344CB8AC3E}">
        <p14:creationId xmlns:p14="http://schemas.microsoft.com/office/powerpoint/2010/main" val="5617838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0090"/>
                </a:solidFill>
              </a:rPr>
              <a:t>CSPP LEO S/W Suite provided by </a:t>
            </a:r>
            <a:r>
              <a:rPr lang="en-US" sz="3200" b="1" dirty="0" smtClean="0">
                <a:solidFill>
                  <a:srgbClr val="000090"/>
                </a:solidFill>
              </a:rPr>
              <a:t>NOAA (3/4)</a:t>
            </a:r>
            <a:r>
              <a:rPr lang="en-US" sz="3200" b="1" dirty="0">
                <a:solidFill>
                  <a:srgbClr val="000090"/>
                </a:solidFill>
              </a:rPr>
              <a:t/>
            </a:r>
            <a:br>
              <a:rPr lang="en-US" sz="3200" b="1" dirty="0">
                <a:solidFill>
                  <a:srgbClr val="000090"/>
                </a:solidFill>
              </a:rPr>
            </a:br>
            <a:endParaRPr lang="en-US" sz="3200" dirty="0">
              <a:solidFill>
                <a:srgbClr val="000090"/>
              </a:solidFill>
            </a:endParaRPr>
          </a:p>
        </p:txBody>
      </p:sp>
      <p:sp>
        <p:nvSpPr>
          <p:cNvPr id="3" name="Rectangle 2"/>
          <p:cNvSpPr/>
          <p:nvPr/>
        </p:nvSpPr>
        <p:spPr>
          <a:xfrm>
            <a:off x="186267" y="714571"/>
            <a:ext cx="8661400" cy="4801315"/>
          </a:xfrm>
          <a:prstGeom prst="rect">
            <a:avLst/>
          </a:prstGeom>
        </p:spPr>
        <p:txBody>
          <a:bodyPr wrap="square">
            <a:spAutoFit/>
          </a:bodyPr>
          <a:lstStyle/>
          <a:p>
            <a:r>
              <a:rPr lang="en-US" dirty="0">
                <a:solidFill>
                  <a:srgbClr val="3366FF"/>
                </a:solidFill>
              </a:rPr>
              <a:t>NUCAPS (NOAA Unique </a:t>
            </a:r>
            <a:r>
              <a:rPr lang="en-US" dirty="0" err="1">
                <a:solidFill>
                  <a:srgbClr val="3366FF"/>
                </a:solidFill>
              </a:rPr>
              <a:t>CrIS</a:t>
            </a:r>
            <a:r>
              <a:rPr lang="en-US" dirty="0">
                <a:solidFill>
                  <a:srgbClr val="3366FF"/>
                </a:solidFill>
              </a:rPr>
              <a:t>/ATMS Processing System) </a:t>
            </a:r>
            <a:r>
              <a:rPr lang="en-US" dirty="0" smtClean="0"/>
              <a:t>retrieves atmospheric </a:t>
            </a:r>
            <a:r>
              <a:rPr lang="en-US" dirty="0"/>
              <a:t>temperature, moisture, and trace gases </a:t>
            </a:r>
            <a:r>
              <a:rPr lang="en-US" dirty="0" smtClean="0"/>
              <a:t>from combined </a:t>
            </a:r>
            <a:r>
              <a:rPr lang="en-US" dirty="0"/>
              <a:t>infrared and microwave observations</a:t>
            </a:r>
            <a:r>
              <a:rPr lang="en-US" dirty="0" smtClean="0"/>
              <a:t>.</a:t>
            </a:r>
          </a:p>
          <a:p>
            <a:r>
              <a:rPr lang="en-US" dirty="0" smtClean="0">
                <a:solidFill>
                  <a:srgbClr val="008000"/>
                </a:solidFill>
              </a:rPr>
              <a:t>Heritage:</a:t>
            </a:r>
            <a:r>
              <a:rPr lang="en-US" dirty="0" smtClean="0"/>
              <a:t> </a:t>
            </a:r>
            <a:r>
              <a:rPr lang="en-US" dirty="0"/>
              <a:t>Developed at NOAA/NESDIS/STAR by Chris Barnet, Antonia</a:t>
            </a:r>
          </a:p>
          <a:p>
            <a:r>
              <a:rPr lang="en-US" dirty="0" err="1"/>
              <a:t>Gambacorta</a:t>
            </a:r>
            <a:r>
              <a:rPr lang="en-US" dirty="0"/>
              <a:t>, Walter Wolf, Mark Liu et al.</a:t>
            </a:r>
          </a:p>
          <a:p>
            <a:endParaRPr lang="en-US" dirty="0" smtClean="0"/>
          </a:p>
          <a:p>
            <a:r>
              <a:rPr lang="en-US" dirty="0" smtClean="0">
                <a:solidFill>
                  <a:srgbClr val="008000"/>
                </a:solidFill>
              </a:rPr>
              <a:t>Satellites</a:t>
            </a:r>
            <a:r>
              <a:rPr lang="en-US" dirty="0">
                <a:solidFill>
                  <a:srgbClr val="008000"/>
                </a:solidFill>
              </a:rPr>
              <a:t>/</a:t>
            </a:r>
            <a:r>
              <a:rPr lang="en-US" dirty="0" smtClean="0">
                <a:solidFill>
                  <a:srgbClr val="008000"/>
                </a:solidFill>
              </a:rPr>
              <a:t>Sensors: </a:t>
            </a:r>
            <a:r>
              <a:rPr lang="en-US" dirty="0" err="1"/>
              <a:t>Suomi</a:t>
            </a:r>
            <a:r>
              <a:rPr lang="en-US" dirty="0"/>
              <a:t> NPP </a:t>
            </a:r>
            <a:r>
              <a:rPr lang="en-US" dirty="0" err="1"/>
              <a:t>CrIS</a:t>
            </a:r>
            <a:r>
              <a:rPr lang="en-US" dirty="0"/>
              <a:t>/ATMS</a:t>
            </a:r>
          </a:p>
          <a:p>
            <a:endParaRPr lang="en-US" dirty="0" smtClean="0">
              <a:solidFill>
                <a:srgbClr val="008000"/>
              </a:solidFill>
            </a:endParaRPr>
          </a:p>
          <a:p>
            <a:r>
              <a:rPr lang="en-US" dirty="0" smtClean="0">
                <a:solidFill>
                  <a:srgbClr val="008000"/>
                </a:solidFill>
              </a:rPr>
              <a:t>Products:</a:t>
            </a:r>
            <a:r>
              <a:rPr lang="en-US" dirty="0" smtClean="0"/>
              <a:t> </a:t>
            </a:r>
            <a:r>
              <a:rPr lang="en-US" dirty="0"/>
              <a:t>Temperature, water vapor, and ozone profiles; trace gas profiles</a:t>
            </a:r>
          </a:p>
          <a:p>
            <a:r>
              <a:rPr lang="en-US" dirty="0"/>
              <a:t>including ozone, carbon monoxide, methane, carbon dioxide,</a:t>
            </a:r>
          </a:p>
          <a:p>
            <a:r>
              <a:rPr lang="en-US" dirty="0"/>
              <a:t>nitrous oxide, </a:t>
            </a:r>
            <a:r>
              <a:rPr lang="en-US" dirty="0" err="1"/>
              <a:t>sulphur</a:t>
            </a:r>
            <a:r>
              <a:rPr lang="en-US" dirty="0"/>
              <a:t> dioxide; infrared and microwave surface</a:t>
            </a:r>
          </a:p>
          <a:p>
            <a:r>
              <a:rPr lang="en-US" dirty="0"/>
              <a:t>emissivity; cloud cleared radiances.</a:t>
            </a:r>
          </a:p>
          <a:p>
            <a:endParaRPr lang="en-US" dirty="0" smtClean="0">
              <a:solidFill>
                <a:srgbClr val="008000"/>
              </a:solidFill>
            </a:endParaRPr>
          </a:p>
          <a:p>
            <a:r>
              <a:rPr lang="en-US" dirty="0" smtClean="0">
                <a:solidFill>
                  <a:srgbClr val="008000"/>
                </a:solidFill>
              </a:rPr>
              <a:t>Features:</a:t>
            </a:r>
          </a:p>
          <a:p>
            <a:r>
              <a:rPr lang="en-US" dirty="0" smtClean="0"/>
              <a:t>• </a:t>
            </a:r>
            <a:r>
              <a:rPr lang="en-US" dirty="0">
                <a:solidFill>
                  <a:srgbClr val="660066"/>
                </a:solidFill>
              </a:rPr>
              <a:t>Multi-sensor common physical retrieval algorithm.</a:t>
            </a:r>
          </a:p>
          <a:p>
            <a:r>
              <a:rPr lang="en-US" dirty="0">
                <a:solidFill>
                  <a:srgbClr val="660066"/>
                </a:solidFill>
              </a:rPr>
              <a:t>• Future versions will support </a:t>
            </a:r>
            <a:r>
              <a:rPr lang="en-US" dirty="0" err="1">
                <a:solidFill>
                  <a:srgbClr val="660066"/>
                </a:solidFill>
              </a:rPr>
              <a:t>Metop</a:t>
            </a:r>
            <a:r>
              <a:rPr lang="en-US" dirty="0">
                <a:solidFill>
                  <a:srgbClr val="660066"/>
                </a:solidFill>
              </a:rPr>
              <a:t>-A/B IASI/AMSU/MHS and</a:t>
            </a:r>
          </a:p>
          <a:p>
            <a:r>
              <a:rPr lang="en-US" dirty="0">
                <a:solidFill>
                  <a:srgbClr val="660066"/>
                </a:solidFill>
              </a:rPr>
              <a:t>Aqua AIRS/AMSU.</a:t>
            </a:r>
          </a:p>
          <a:p>
            <a:r>
              <a:rPr lang="en-US" dirty="0">
                <a:solidFill>
                  <a:srgbClr val="660066"/>
                </a:solidFill>
              </a:rPr>
              <a:t>• NUCAPS is the official NOAA sounding product for JPSS.</a:t>
            </a:r>
          </a:p>
        </p:txBody>
      </p:sp>
      <p:pic>
        <p:nvPicPr>
          <p:cNvPr id="7" name="Picture 6" descr="Screen Shot 2015-11-05 at 3.54.04 PM.png"/>
          <p:cNvPicPr>
            <a:picLocks noChangeAspect="1"/>
          </p:cNvPicPr>
          <p:nvPr/>
        </p:nvPicPr>
        <p:blipFill rotWithShape="1">
          <a:blip r:embed="rId2">
            <a:extLst>
              <a:ext uri="{28A0092B-C50C-407E-A947-70E740481C1C}">
                <a14:useLocalDpi xmlns:a14="http://schemas.microsoft.com/office/drawing/2010/main" val="0"/>
              </a:ext>
            </a:extLst>
          </a:blip>
          <a:srcRect l="15833" t="29100" r="49352" b="13770"/>
          <a:stretch/>
        </p:blipFill>
        <p:spPr>
          <a:xfrm>
            <a:off x="7229218" y="1913467"/>
            <a:ext cx="1914782" cy="2044551"/>
          </a:xfrm>
          <a:prstGeom prst="rect">
            <a:avLst/>
          </a:prstGeom>
        </p:spPr>
      </p:pic>
      <p:pic>
        <p:nvPicPr>
          <p:cNvPr id="8" name="Picture 7" descr="Screen Shot 2015-11-05 at 3.54.04 PM.png"/>
          <p:cNvPicPr>
            <a:picLocks noChangeAspect="1"/>
          </p:cNvPicPr>
          <p:nvPr/>
        </p:nvPicPr>
        <p:blipFill rotWithShape="1">
          <a:blip r:embed="rId2">
            <a:extLst>
              <a:ext uri="{28A0092B-C50C-407E-A947-70E740481C1C}">
                <a14:useLocalDpi xmlns:a14="http://schemas.microsoft.com/office/drawing/2010/main" val="0"/>
              </a:ext>
            </a:extLst>
          </a:blip>
          <a:srcRect l="50740" t="28104" r="14352" b="14767"/>
          <a:stretch/>
        </p:blipFill>
        <p:spPr>
          <a:xfrm>
            <a:off x="6368995" y="3810000"/>
            <a:ext cx="2571805" cy="2738819"/>
          </a:xfrm>
          <a:prstGeom prst="rect">
            <a:avLst/>
          </a:prstGeom>
        </p:spPr>
      </p:pic>
    </p:spTree>
    <p:extLst>
      <p:ext uri="{BB962C8B-B14F-4D97-AF65-F5344CB8AC3E}">
        <p14:creationId xmlns:p14="http://schemas.microsoft.com/office/powerpoint/2010/main" val="5617838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0090"/>
                </a:solidFill>
              </a:rPr>
              <a:t>CSPP LEO S/W Suite provided by </a:t>
            </a:r>
            <a:r>
              <a:rPr lang="en-US" sz="3200" b="1" dirty="0" smtClean="0">
                <a:solidFill>
                  <a:srgbClr val="000090"/>
                </a:solidFill>
              </a:rPr>
              <a:t>NOAA (4/4)</a:t>
            </a:r>
            <a:r>
              <a:rPr lang="en-US" sz="3200" b="1" dirty="0">
                <a:solidFill>
                  <a:srgbClr val="000090"/>
                </a:solidFill>
              </a:rPr>
              <a:t/>
            </a:r>
            <a:br>
              <a:rPr lang="en-US" sz="3200" b="1" dirty="0">
                <a:solidFill>
                  <a:srgbClr val="000090"/>
                </a:solidFill>
              </a:rPr>
            </a:br>
            <a:endParaRPr lang="en-US" sz="3200" dirty="0">
              <a:solidFill>
                <a:srgbClr val="000090"/>
              </a:solidFill>
            </a:endParaRPr>
          </a:p>
        </p:txBody>
      </p:sp>
      <p:pic>
        <p:nvPicPr>
          <p:cNvPr id="4" name="Picture 3" descr="Screen Shot 2015-11-05 at 3.57.26 PM.png"/>
          <p:cNvPicPr>
            <a:picLocks noChangeAspect="1"/>
          </p:cNvPicPr>
          <p:nvPr/>
        </p:nvPicPr>
        <p:blipFill rotWithShape="1">
          <a:blip r:embed="rId2">
            <a:extLst>
              <a:ext uri="{28A0092B-C50C-407E-A947-70E740481C1C}">
                <a14:useLocalDpi xmlns:a14="http://schemas.microsoft.com/office/drawing/2010/main" val="0"/>
              </a:ext>
            </a:extLst>
          </a:blip>
          <a:srcRect l="16945" t="57274" r="17129" b="8433"/>
          <a:stretch/>
        </p:blipFill>
        <p:spPr>
          <a:xfrm>
            <a:off x="3064934" y="4749800"/>
            <a:ext cx="6028267" cy="2040467"/>
          </a:xfrm>
          <a:prstGeom prst="rect">
            <a:avLst/>
          </a:prstGeom>
        </p:spPr>
      </p:pic>
      <p:pic>
        <p:nvPicPr>
          <p:cNvPr id="9" name="Picture 8" descr="Screen Shot 2015-11-05 at 3.57.26 PM.png"/>
          <p:cNvPicPr>
            <a:picLocks noChangeAspect="1"/>
          </p:cNvPicPr>
          <p:nvPr/>
        </p:nvPicPr>
        <p:blipFill rotWithShape="1">
          <a:blip r:embed="rId2">
            <a:extLst>
              <a:ext uri="{28A0092B-C50C-407E-A947-70E740481C1C}">
                <a14:useLocalDpi xmlns:a14="http://schemas.microsoft.com/office/drawing/2010/main" val="0"/>
              </a:ext>
            </a:extLst>
          </a:blip>
          <a:srcRect l="16945" t="21700" r="17129" b="42584"/>
          <a:stretch/>
        </p:blipFill>
        <p:spPr>
          <a:xfrm>
            <a:off x="5427135" y="3421535"/>
            <a:ext cx="3623733" cy="1277467"/>
          </a:xfrm>
          <a:prstGeom prst="rect">
            <a:avLst/>
          </a:prstGeom>
        </p:spPr>
      </p:pic>
      <p:sp>
        <p:nvSpPr>
          <p:cNvPr id="5" name="Rectangle 4"/>
          <p:cNvSpPr/>
          <p:nvPr/>
        </p:nvSpPr>
        <p:spPr>
          <a:xfrm>
            <a:off x="270932" y="661366"/>
            <a:ext cx="8509001" cy="5016759"/>
          </a:xfrm>
          <a:prstGeom prst="rect">
            <a:avLst/>
          </a:prstGeom>
        </p:spPr>
        <p:txBody>
          <a:bodyPr wrap="square">
            <a:spAutoFit/>
          </a:bodyPr>
          <a:lstStyle/>
          <a:p>
            <a:r>
              <a:rPr lang="en-US" dirty="0">
                <a:solidFill>
                  <a:srgbClr val="3366FF"/>
                </a:solidFill>
              </a:rPr>
              <a:t>CLAVR-x (Clouds from AVHRR Extended</a:t>
            </a:r>
            <a:r>
              <a:rPr lang="en-US" dirty="0" smtClean="0">
                <a:solidFill>
                  <a:srgbClr val="3366FF"/>
                </a:solidFill>
              </a:rPr>
              <a:t>) </a:t>
            </a:r>
            <a:r>
              <a:rPr lang="en-US" dirty="0" smtClean="0"/>
              <a:t>creates quantitative cloud</a:t>
            </a:r>
            <a:r>
              <a:rPr lang="en-US" dirty="0"/>
              <a:t>, aerosol, </a:t>
            </a:r>
            <a:r>
              <a:rPr lang="en-US" dirty="0" smtClean="0"/>
              <a:t>and surface </a:t>
            </a:r>
            <a:r>
              <a:rPr lang="en-US" dirty="0"/>
              <a:t>products from imager </a:t>
            </a:r>
            <a:r>
              <a:rPr lang="en-US" dirty="0" smtClean="0"/>
              <a:t>data</a:t>
            </a:r>
          </a:p>
          <a:p>
            <a:r>
              <a:rPr lang="en-US" dirty="0" smtClean="0">
                <a:solidFill>
                  <a:srgbClr val="008000"/>
                </a:solidFill>
              </a:rPr>
              <a:t>Heritage: </a:t>
            </a:r>
            <a:r>
              <a:rPr lang="en-US" dirty="0"/>
              <a:t>Developed at NOAA/NESDIS/STAR and CIMSS/SSEC by Andy</a:t>
            </a:r>
          </a:p>
          <a:p>
            <a:r>
              <a:rPr lang="en-US" dirty="0" err="1"/>
              <a:t>Heidinger</a:t>
            </a:r>
            <a:r>
              <a:rPr lang="en-US" dirty="0"/>
              <a:t>, </a:t>
            </a:r>
            <a:r>
              <a:rPr lang="en-US" dirty="0" err="1"/>
              <a:t>Andi</a:t>
            </a:r>
            <a:r>
              <a:rPr lang="en-US" dirty="0"/>
              <a:t> Walther, Denis </a:t>
            </a:r>
            <a:r>
              <a:rPr lang="en-US" dirty="0" err="1"/>
              <a:t>Botambekov</a:t>
            </a:r>
            <a:r>
              <a:rPr lang="en-US" dirty="0"/>
              <a:t>, et al.</a:t>
            </a:r>
          </a:p>
          <a:p>
            <a:endParaRPr lang="en-US" dirty="0" smtClean="0">
              <a:solidFill>
                <a:srgbClr val="008000"/>
              </a:solidFill>
            </a:endParaRPr>
          </a:p>
          <a:p>
            <a:r>
              <a:rPr lang="en-US" dirty="0" smtClean="0">
                <a:solidFill>
                  <a:srgbClr val="008000"/>
                </a:solidFill>
              </a:rPr>
              <a:t>Satellites</a:t>
            </a:r>
            <a:r>
              <a:rPr lang="en-US" dirty="0">
                <a:solidFill>
                  <a:srgbClr val="008000"/>
                </a:solidFill>
              </a:rPr>
              <a:t>/</a:t>
            </a:r>
            <a:r>
              <a:rPr lang="en-US" dirty="0" smtClean="0">
                <a:solidFill>
                  <a:srgbClr val="008000"/>
                </a:solidFill>
              </a:rPr>
              <a:t>Sensors: </a:t>
            </a:r>
            <a:r>
              <a:rPr lang="en-US" sz="1600" dirty="0" err="1"/>
              <a:t>Suomi</a:t>
            </a:r>
            <a:r>
              <a:rPr lang="en-US" sz="1600" dirty="0"/>
              <a:t> NPP VIIRS; Terra/Aqua MODIS; </a:t>
            </a:r>
            <a:r>
              <a:rPr lang="en-US" sz="1600" dirty="0" err="1"/>
              <a:t>Metop</a:t>
            </a:r>
            <a:r>
              <a:rPr lang="en-US" sz="1600" dirty="0"/>
              <a:t>-A/B AVHRR</a:t>
            </a:r>
            <a:r>
              <a:rPr lang="en-US" sz="1600" dirty="0" smtClean="0"/>
              <a:t>; NOAA</a:t>
            </a:r>
            <a:r>
              <a:rPr lang="en-US" sz="1600" dirty="0"/>
              <a:t>-18/19 AVHRR.</a:t>
            </a:r>
          </a:p>
          <a:p>
            <a:endParaRPr lang="en-US" dirty="0" smtClean="0">
              <a:solidFill>
                <a:srgbClr val="008000"/>
              </a:solidFill>
            </a:endParaRPr>
          </a:p>
          <a:p>
            <a:r>
              <a:rPr lang="en-US" dirty="0" smtClean="0">
                <a:solidFill>
                  <a:srgbClr val="008000"/>
                </a:solidFill>
              </a:rPr>
              <a:t>Products:</a:t>
            </a:r>
            <a:r>
              <a:rPr lang="en-US" dirty="0" smtClean="0"/>
              <a:t> </a:t>
            </a:r>
            <a:r>
              <a:rPr lang="en-US" sz="1600" dirty="0"/>
              <a:t>Cloud mask, type, fraction, and phase; cloud top height, pressure</a:t>
            </a:r>
            <a:r>
              <a:rPr lang="en-US" sz="1600" dirty="0" smtClean="0"/>
              <a:t>, temperature</a:t>
            </a:r>
            <a:r>
              <a:rPr lang="en-US" sz="1600" dirty="0"/>
              <a:t>, and emissivity; cloud optical depth and </a:t>
            </a:r>
            <a:r>
              <a:rPr lang="en-US" sz="1600" dirty="0" smtClean="0"/>
              <a:t>effective radius</a:t>
            </a:r>
            <a:r>
              <a:rPr lang="en-US" sz="1600" dirty="0"/>
              <a:t>; aerosol optical thickness; normalized difference </a:t>
            </a:r>
            <a:r>
              <a:rPr lang="en-US" sz="1600" dirty="0" smtClean="0"/>
              <a:t>vegetation index</a:t>
            </a:r>
            <a:r>
              <a:rPr lang="en-US" sz="1600" dirty="0"/>
              <a:t>; sea surface temperature; all in HDF4 format.</a:t>
            </a:r>
          </a:p>
          <a:p>
            <a:endParaRPr lang="en-US" dirty="0" smtClean="0">
              <a:solidFill>
                <a:srgbClr val="008000"/>
              </a:solidFill>
            </a:endParaRPr>
          </a:p>
          <a:p>
            <a:r>
              <a:rPr lang="en-US" dirty="0" smtClean="0">
                <a:solidFill>
                  <a:srgbClr val="008000"/>
                </a:solidFill>
              </a:rPr>
              <a:t>Features:</a:t>
            </a:r>
          </a:p>
          <a:p>
            <a:r>
              <a:rPr lang="en-US" dirty="0" smtClean="0"/>
              <a:t>• </a:t>
            </a:r>
            <a:r>
              <a:rPr lang="en-US" dirty="0">
                <a:solidFill>
                  <a:srgbClr val="660066"/>
                </a:solidFill>
              </a:rPr>
              <a:t>Multi-sensor common algorithm.</a:t>
            </a:r>
          </a:p>
          <a:p>
            <a:r>
              <a:rPr lang="en-US" dirty="0">
                <a:solidFill>
                  <a:srgbClr val="660066"/>
                </a:solidFill>
              </a:rPr>
              <a:t>• Product files include cloud and surface products</a:t>
            </a:r>
            <a:r>
              <a:rPr lang="en-US" dirty="0" smtClean="0">
                <a:solidFill>
                  <a:srgbClr val="660066"/>
                </a:solidFill>
              </a:rPr>
              <a:t>,</a:t>
            </a:r>
          </a:p>
          <a:p>
            <a:r>
              <a:rPr lang="en-US" dirty="0" smtClean="0">
                <a:solidFill>
                  <a:srgbClr val="660066"/>
                </a:solidFill>
              </a:rPr>
              <a:t>calibrated observations</a:t>
            </a:r>
            <a:r>
              <a:rPr lang="en-US" dirty="0">
                <a:solidFill>
                  <a:srgbClr val="660066"/>
                </a:solidFill>
              </a:rPr>
              <a:t>, and many ancillary data </a:t>
            </a:r>
            <a:endParaRPr lang="en-US" dirty="0" smtClean="0">
              <a:solidFill>
                <a:srgbClr val="660066"/>
              </a:solidFill>
            </a:endParaRPr>
          </a:p>
          <a:p>
            <a:r>
              <a:rPr lang="en-US" dirty="0" smtClean="0">
                <a:solidFill>
                  <a:srgbClr val="660066"/>
                </a:solidFill>
              </a:rPr>
              <a:t>fields </a:t>
            </a:r>
            <a:r>
              <a:rPr lang="en-US" dirty="0">
                <a:solidFill>
                  <a:srgbClr val="660066"/>
                </a:solidFill>
              </a:rPr>
              <a:t>(user controlled).</a:t>
            </a:r>
          </a:p>
          <a:p>
            <a:r>
              <a:rPr lang="en-US" dirty="0">
                <a:solidFill>
                  <a:srgbClr val="660066"/>
                </a:solidFill>
              </a:rPr>
              <a:t>• CLAVR-x is the </a:t>
            </a:r>
            <a:r>
              <a:rPr lang="en-US" dirty="0" smtClean="0">
                <a:solidFill>
                  <a:srgbClr val="660066"/>
                </a:solidFill>
              </a:rPr>
              <a:t>official</a:t>
            </a:r>
          </a:p>
          <a:p>
            <a:r>
              <a:rPr lang="en-US" dirty="0" smtClean="0">
                <a:solidFill>
                  <a:srgbClr val="660066"/>
                </a:solidFill>
              </a:rPr>
              <a:t>NOAA </a:t>
            </a:r>
            <a:r>
              <a:rPr lang="en-US" dirty="0">
                <a:solidFill>
                  <a:srgbClr val="660066"/>
                </a:solidFill>
              </a:rPr>
              <a:t>cloud product for JPSS</a:t>
            </a:r>
          </a:p>
        </p:txBody>
      </p:sp>
    </p:spTree>
    <p:extLst>
      <p:ext uri="{BB962C8B-B14F-4D97-AF65-F5344CB8AC3E}">
        <p14:creationId xmlns:p14="http://schemas.microsoft.com/office/powerpoint/2010/main" val="3284655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9440" y="153015"/>
            <a:ext cx="8209280" cy="646331"/>
          </a:xfrm>
          <a:prstGeom prst="rect">
            <a:avLst/>
          </a:prstGeom>
        </p:spPr>
        <p:txBody>
          <a:bodyPr wrap="square">
            <a:spAutoFit/>
          </a:bodyPr>
          <a:lstStyle/>
          <a:p>
            <a:pPr algn="ctr"/>
            <a:r>
              <a:rPr lang="en-US" dirty="0"/>
              <a:t>CSPP Software Release: Microwave Integrated Retrieval System for ATMS, AMSU-A, and MHS Version </a:t>
            </a:r>
            <a:r>
              <a:rPr lang="en-US" dirty="0" smtClean="0"/>
              <a:t>2.0 – </a:t>
            </a:r>
            <a:r>
              <a:rPr lang="en-US" dirty="0" smtClean="0">
                <a:solidFill>
                  <a:srgbClr val="000090"/>
                </a:solidFill>
              </a:rPr>
              <a:t>12 October, 2015</a:t>
            </a:r>
            <a:endParaRPr lang="en-US" dirty="0">
              <a:solidFill>
                <a:srgbClr val="000090"/>
              </a:solidFill>
            </a:endParaRPr>
          </a:p>
        </p:txBody>
      </p:sp>
      <p:sp>
        <p:nvSpPr>
          <p:cNvPr id="5" name="Rectangle 4"/>
          <p:cNvSpPr/>
          <p:nvPr/>
        </p:nvSpPr>
        <p:spPr>
          <a:xfrm>
            <a:off x="392007" y="875546"/>
            <a:ext cx="8209280" cy="5693865"/>
          </a:xfrm>
          <a:prstGeom prst="rect">
            <a:avLst/>
          </a:prstGeom>
        </p:spPr>
        <p:txBody>
          <a:bodyPr wrap="square">
            <a:spAutoFit/>
          </a:bodyPr>
          <a:lstStyle/>
          <a:p>
            <a:r>
              <a:rPr lang="en-US" sz="1400" dirty="0"/>
              <a:t>The Community Satellite Processing Package (CSPP) project is pleased to announce an updated release of the NOAA/NESDIS/STAR Microwave Integrated Retrieval System (MIRS) </a:t>
            </a:r>
            <a:r>
              <a:rPr lang="en-US" sz="1400" dirty="0" smtClean="0"/>
              <a:t>……</a:t>
            </a:r>
            <a:endParaRPr lang="en-US" sz="1400" dirty="0"/>
          </a:p>
          <a:p>
            <a:r>
              <a:rPr lang="en-US" sz="1400" b="1" dirty="0"/>
              <a:t>What is New is CSPP MIRS Version 2.0:</a:t>
            </a:r>
            <a:endParaRPr lang="en-US" sz="1400" dirty="0"/>
          </a:p>
          <a:p>
            <a:r>
              <a:rPr lang="en-US" sz="1400" dirty="0"/>
              <a:t>  * Base NOAA software has been upgraded from v9.2 to v11.1.</a:t>
            </a:r>
          </a:p>
          <a:p>
            <a:r>
              <a:rPr lang="en-US" sz="1400" dirty="0"/>
              <a:t>  * NOAA-18, NOAA-19, </a:t>
            </a:r>
            <a:r>
              <a:rPr lang="en-US" sz="1400" dirty="0" err="1"/>
              <a:t>Metop</a:t>
            </a:r>
            <a:r>
              <a:rPr lang="en-US" sz="1400" dirty="0"/>
              <a:t>-A and </a:t>
            </a:r>
            <a:r>
              <a:rPr lang="en-US" sz="1400" dirty="0" err="1"/>
              <a:t>Metop</a:t>
            </a:r>
            <a:r>
              <a:rPr lang="en-US" sz="1400" dirty="0"/>
              <a:t>-B retrievals are now produced by default at the resolution of the MHS instrument, with AMSU-A data interpolated to match.</a:t>
            </a:r>
          </a:p>
          <a:p>
            <a:r>
              <a:rPr lang="en-US" sz="1400" dirty="0"/>
              <a:t>  * Product arrays stored as scaled integers now have different scaling attributes. The "scale" divisor (100) attribute has changed to a multiplier (0.01) named "</a:t>
            </a:r>
            <a:r>
              <a:rPr lang="en-US" sz="1400" dirty="0" err="1"/>
              <a:t>scale_factor</a:t>
            </a:r>
            <a:r>
              <a:rPr lang="en-US" sz="1400" dirty="0"/>
              <a:t>". This was to bring the product into Climate and Forecast (CF) standards compliance. The stored integer values have not changed, so that a brightness temperature of 273.15K, for example, is still represented by an integer value 27315</a:t>
            </a:r>
            <a:r>
              <a:rPr lang="en-US" sz="1400" dirty="0" smtClean="0"/>
              <a:t>.</a:t>
            </a:r>
            <a:endParaRPr lang="en-US" sz="1400" dirty="0"/>
          </a:p>
          <a:p>
            <a:r>
              <a:rPr lang="en-US" sz="1400" b="1" dirty="0"/>
              <a:t>Supported satellites, sensors, and data include:</a:t>
            </a:r>
            <a:endParaRPr lang="en-US" sz="1400" dirty="0"/>
          </a:p>
          <a:p>
            <a:r>
              <a:rPr lang="en-US" sz="1400" dirty="0"/>
              <a:t>  * </a:t>
            </a:r>
            <a:r>
              <a:rPr lang="en-US" sz="1400" dirty="0" err="1"/>
              <a:t>Suomi</a:t>
            </a:r>
            <a:r>
              <a:rPr lang="en-US" sz="1400" dirty="0"/>
              <a:t> NPP ATMS SDR (from CSPP or CLASS)</a:t>
            </a:r>
          </a:p>
          <a:p>
            <a:r>
              <a:rPr lang="en-US" sz="1400" dirty="0"/>
              <a:t>  * NOAA 18 and 19 AMSU-A and MHS Level 1B (from AAPP)</a:t>
            </a:r>
          </a:p>
          <a:p>
            <a:r>
              <a:rPr lang="en-US" sz="1400" dirty="0"/>
              <a:t>  * </a:t>
            </a:r>
            <a:r>
              <a:rPr lang="en-US" sz="1400" dirty="0" err="1"/>
              <a:t>Metop</a:t>
            </a:r>
            <a:r>
              <a:rPr lang="en-US" sz="1400" dirty="0"/>
              <a:t>-A and </a:t>
            </a:r>
            <a:r>
              <a:rPr lang="en-US" sz="1400" dirty="0" err="1"/>
              <a:t>Metop</a:t>
            </a:r>
            <a:r>
              <a:rPr lang="en-US" sz="1400" dirty="0"/>
              <a:t>-B AMSU-A and MHS Level 1B (from AAPP</a:t>
            </a:r>
            <a:r>
              <a:rPr lang="en-US" sz="1400" dirty="0" smtClean="0"/>
              <a:t>)</a:t>
            </a:r>
            <a:endParaRPr lang="en-US" sz="1400" dirty="0"/>
          </a:p>
          <a:p>
            <a:r>
              <a:rPr lang="en-US" sz="1400" b="1" dirty="0"/>
              <a:t>Official Validated Products created by MIRS include:</a:t>
            </a:r>
            <a:endParaRPr lang="en-US" sz="1400" dirty="0"/>
          </a:p>
          <a:p>
            <a:r>
              <a:rPr lang="en-US" sz="1400" dirty="0"/>
              <a:t>  * Temperature profile over open water ocean</a:t>
            </a:r>
          </a:p>
          <a:p>
            <a:r>
              <a:rPr lang="en-US" sz="1400" dirty="0"/>
              <a:t>  * Humidity profile over open water ocean</a:t>
            </a:r>
          </a:p>
          <a:p>
            <a:r>
              <a:rPr lang="en-US" sz="1400" dirty="0"/>
              <a:t>  * Humidity profile over non-coastal Land</a:t>
            </a:r>
          </a:p>
          <a:p>
            <a:r>
              <a:rPr lang="en-US" sz="1400" dirty="0"/>
              <a:t>  * Total </a:t>
            </a:r>
            <a:r>
              <a:rPr lang="en-US" sz="1400" dirty="0" err="1"/>
              <a:t>Precipitable</a:t>
            </a:r>
            <a:r>
              <a:rPr lang="en-US" sz="1400" dirty="0"/>
              <a:t> Water (TPW) over open water </a:t>
            </a:r>
            <a:r>
              <a:rPr lang="en-US" sz="1400" dirty="0" smtClean="0"/>
              <a:t>ocean………</a:t>
            </a:r>
            <a:endParaRPr lang="en-US" sz="1400" dirty="0"/>
          </a:p>
          <a:p>
            <a:r>
              <a:rPr lang="en-US" sz="1400" b="1" dirty="0"/>
              <a:t>Experimental Products (not fully validated) created by MIRS include:</a:t>
            </a:r>
            <a:endParaRPr lang="en-US" sz="1400" dirty="0"/>
          </a:p>
          <a:p>
            <a:r>
              <a:rPr lang="en-US" sz="1400" dirty="0"/>
              <a:t>  * Cloud Liquid Water Profile (CLWP) over </a:t>
            </a:r>
            <a:r>
              <a:rPr lang="en-US" sz="1400" dirty="0" smtClean="0"/>
              <a:t>ocean…….</a:t>
            </a:r>
          </a:p>
          <a:p>
            <a:r>
              <a:rPr lang="en-US" sz="1400" b="1" dirty="0" smtClean="0"/>
              <a:t>System </a:t>
            </a:r>
            <a:r>
              <a:rPr lang="en-US" sz="1400" b="1" dirty="0"/>
              <a:t>requirements for the CSPP_MIRS v2.0 software are as follows:</a:t>
            </a:r>
            <a:endParaRPr lang="en-US" sz="1400" dirty="0"/>
          </a:p>
          <a:p>
            <a:r>
              <a:rPr lang="en-US" sz="1400" dirty="0"/>
              <a:t>  * Intel or AMD CPU with 64-bit instruction support,</a:t>
            </a:r>
          </a:p>
          <a:p>
            <a:r>
              <a:rPr lang="en-US" sz="1400" dirty="0"/>
              <a:t>  * 1 GB RAM</a:t>
            </a:r>
          </a:p>
          <a:p>
            <a:r>
              <a:rPr lang="en-US" sz="1400" dirty="0"/>
              <a:t>  * CentOS-6 64-bit Linux (or other compatible 64-bit Linux distribution),</a:t>
            </a:r>
          </a:p>
          <a:p>
            <a:r>
              <a:rPr lang="en-US" sz="1400" dirty="0"/>
              <a:t>  * 1 GB of disk space (plus space for your own DB data and CSPP_MIRS products).</a:t>
            </a:r>
          </a:p>
        </p:txBody>
      </p:sp>
    </p:spTree>
    <p:extLst>
      <p:ext uri="{BB962C8B-B14F-4D97-AF65-F5344CB8AC3E}">
        <p14:creationId xmlns:p14="http://schemas.microsoft.com/office/powerpoint/2010/main" val="3290437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SPP-G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856464"/>
            <a:ext cx="8394700" cy="5842204"/>
          </a:xfrm>
          <a:prstGeom prst="rect">
            <a:avLst/>
          </a:prstGeom>
        </p:spPr>
      </p:pic>
      <p:sp>
        <p:nvSpPr>
          <p:cNvPr id="7" name="Rectangle 6"/>
          <p:cNvSpPr/>
          <p:nvPr/>
        </p:nvSpPr>
        <p:spPr>
          <a:xfrm>
            <a:off x="889000" y="217168"/>
            <a:ext cx="7289800" cy="461665"/>
          </a:xfrm>
          <a:prstGeom prst="rect">
            <a:avLst/>
          </a:prstGeom>
        </p:spPr>
        <p:txBody>
          <a:bodyPr wrap="square">
            <a:spAutoFit/>
          </a:bodyPr>
          <a:lstStyle/>
          <a:p>
            <a:pPr algn="ctr">
              <a:defRPr/>
            </a:pPr>
            <a:r>
              <a:rPr lang="en-US" sz="2400" b="1" dirty="0">
                <a:solidFill>
                  <a:srgbClr val="000090"/>
                </a:solidFill>
              </a:rPr>
              <a:t>CSPP-GEO GOES-GVAR, ABI-GRB &amp; AHI Processing S/W</a:t>
            </a:r>
          </a:p>
        </p:txBody>
      </p:sp>
    </p:spTree>
    <p:extLst>
      <p:ext uri="{BB962C8B-B14F-4D97-AF65-F5344CB8AC3E}">
        <p14:creationId xmlns:p14="http://schemas.microsoft.com/office/powerpoint/2010/main" val="3371317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26" y="178678"/>
            <a:ext cx="8528421" cy="6542797"/>
          </a:xfrm>
          <a:prstGeom prst="rect">
            <a:avLst/>
          </a:prstGeom>
        </p:spPr>
      </p:pic>
      <p:sp>
        <p:nvSpPr>
          <p:cNvPr id="2" name="Slide Number Placeholder 1"/>
          <p:cNvSpPr>
            <a:spLocks noGrp="1"/>
          </p:cNvSpPr>
          <p:nvPr>
            <p:ph type="sldNum" sz="quarter" idx="12"/>
          </p:nvPr>
        </p:nvSpPr>
        <p:spPr/>
        <p:txBody>
          <a:bodyPr/>
          <a:lstStyle/>
          <a:p>
            <a:fld id="{6FF62B9A-3974-B847-A42A-865D489D3F6E}" type="slidenum">
              <a:rPr lang="en-US" smtClean="0"/>
              <a:t>16</a:t>
            </a:fld>
            <a:endParaRPr lang="en-US"/>
          </a:p>
        </p:txBody>
      </p:sp>
      <p:sp>
        <p:nvSpPr>
          <p:cNvPr id="4" name="Date Placeholder 3"/>
          <p:cNvSpPr>
            <a:spLocks noGrp="1"/>
          </p:cNvSpPr>
          <p:nvPr>
            <p:ph type="dt" sz="half" idx="10"/>
          </p:nvPr>
        </p:nvSpPr>
        <p:spPr/>
        <p:txBody>
          <a:bodyPr/>
          <a:lstStyle/>
          <a:p>
            <a:r>
              <a:rPr lang="en-US" smtClean="0"/>
              <a:t>4/29/15</a:t>
            </a:r>
            <a:endParaRPr lang="en-US"/>
          </a:p>
        </p:txBody>
      </p:sp>
    </p:spTree>
    <p:extLst>
      <p:ext uri="{BB962C8B-B14F-4D97-AF65-F5344CB8AC3E}">
        <p14:creationId xmlns:p14="http://schemas.microsoft.com/office/powerpoint/2010/main" val="24525853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26" y="178678"/>
            <a:ext cx="8528421" cy="6542797"/>
          </a:xfrm>
          <a:prstGeom prst="rect">
            <a:avLst/>
          </a:prstGeom>
        </p:spPr>
      </p:pic>
      <p:sp>
        <p:nvSpPr>
          <p:cNvPr id="2" name="Slide Number Placeholder 1"/>
          <p:cNvSpPr>
            <a:spLocks noGrp="1"/>
          </p:cNvSpPr>
          <p:nvPr>
            <p:ph type="sldNum" sz="quarter" idx="12"/>
          </p:nvPr>
        </p:nvSpPr>
        <p:spPr/>
        <p:txBody>
          <a:bodyPr/>
          <a:lstStyle/>
          <a:p>
            <a:fld id="{6FF62B9A-3974-B847-A42A-865D489D3F6E}" type="slidenum">
              <a:rPr lang="en-US" smtClean="0"/>
              <a:t>17</a:t>
            </a:fld>
            <a:endParaRPr lang="en-US" dirty="0"/>
          </a:p>
        </p:txBody>
      </p:sp>
      <p:sp>
        <p:nvSpPr>
          <p:cNvPr id="4" name="Rectangle 3"/>
          <p:cNvSpPr/>
          <p:nvPr/>
        </p:nvSpPr>
        <p:spPr>
          <a:xfrm>
            <a:off x="3338779" y="353540"/>
            <a:ext cx="2009241" cy="1243931"/>
          </a:xfrm>
          <a:prstGeom prst="rect">
            <a:avLst/>
          </a:prstGeom>
          <a:noFill/>
          <a:ln w="53975">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Rectangle 4"/>
          <p:cNvSpPr/>
          <p:nvPr/>
        </p:nvSpPr>
        <p:spPr>
          <a:xfrm>
            <a:off x="3338779" y="5298356"/>
            <a:ext cx="2009241" cy="1243931"/>
          </a:xfrm>
          <a:prstGeom prst="rect">
            <a:avLst/>
          </a:prstGeom>
          <a:noFill/>
          <a:ln w="53975">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p:cNvSpPr txBox="1"/>
          <p:nvPr/>
        </p:nvSpPr>
        <p:spPr>
          <a:xfrm>
            <a:off x="6249933" y="1450062"/>
            <a:ext cx="1623762" cy="830997"/>
          </a:xfrm>
          <a:prstGeom prst="rect">
            <a:avLst/>
          </a:prstGeom>
          <a:noFill/>
        </p:spPr>
        <p:txBody>
          <a:bodyPr wrap="none" rtlCol="0">
            <a:spAutoFit/>
          </a:bodyPr>
          <a:lstStyle/>
          <a:p>
            <a:r>
              <a:rPr lang="en-US" sz="2400" b="1" dirty="0" smtClean="0">
                <a:solidFill>
                  <a:srgbClr val="FF0000"/>
                </a:solidFill>
              </a:rPr>
              <a:t>Version 1.0 </a:t>
            </a:r>
          </a:p>
          <a:p>
            <a:r>
              <a:rPr lang="en-US" sz="2400" b="1" dirty="0" smtClean="0">
                <a:solidFill>
                  <a:srgbClr val="FF0000"/>
                </a:solidFill>
              </a:rPr>
              <a:t>released</a:t>
            </a:r>
            <a:endParaRPr lang="en-US" sz="2400" b="1" dirty="0">
              <a:solidFill>
                <a:srgbClr val="FF0000"/>
              </a:solidFill>
            </a:endParaRPr>
          </a:p>
        </p:txBody>
      </p:sp>
      <p:cxnSp>
        <p:nvCxnSpPr>
          <p:cNvPr id="8" name="Straight Connector 7"/>
          <p:cNvCxnSpPr/>
          <p:nvPr/>
        </p:nvCxnSpPr>
        <p:spPr>
          <a:xfrm flipH="1" flipV="1">
            <a:off x="5446794" y="1335591"/>
            <a:ext cx="803139" cy="379728"/>
          </a:xfrm>
          <a:prstGeom prst="line">
            <a:avLst/>
          </a:prstGeom>
          <a:ln w="44450">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6" idx="1"/>
          </p:cNvCxnSpPr>
          <p:nvPr/>
        </p:nvCxnSpPr>
        <p:spPr>
          <a:xfrm flipH="1">
            <a:off x="5446795" y="5854513"/>
            <a:ext cx="914172" cy="168742"/>
          </a:xfrm>
          <a:prstGeom prst="line">
            <a:avLst/>
          </a:prstGeom>
          <a:ln w="44450">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360967" y="5439014"/>
            <a:ext cx="1623762" cy="830997"/>
          </a:xfrm>
          <a:prstGeom prst="rect">
            <a:avLst/>
          </a:prstGeom>
          <a:noFill/>
        </p:spPr>
        <p:txBody>
          <a:bodyPr wrap="none" rtlCol="0">
            <a:spAutoFit/>
          </a:bodyPr>
          <a:lstStyle/>
          <a:p>
            <a:r>
              <a:rPr lang="en-US" sz="2400" b="1" dirty="0" smtClean="0">
                <a:solidFill>
                  <a:srgbClr val="FF0000"/>
                </a:solidFill>
              </a:rPr>
              <a:t>Version 0.1 </a:t>
            </a:r>
          </a:p>
          <a:p>
            <a:r>
              <a:rPr lang="en-US" sz="2400" b="1" dirty="0" smtClean="0">
                <a:solidFill>
                  <a:srgbClr val="FF0000"/>
                </a:solidFill>
              </a:rPr>
              <a:t>released</a:t>
            </a:r>
            <a:endParaRPr lang="en-US" sz="2400" b="1" dirty="0">
              <a:solidFill>
                <a:srgbClr val="FF0000"/>
              </a:solidFill>
            </a:endParaRPr>
          </a:p>
        </p:txBody>
      </p:sp>
      <p:sp>
        <p:nvSpPr>
          <p:cNvPr id="7" name="Date Placeholder 6"/>
          <p:cNvSpPr>
            <a:spLocks noGrp="1"/>
          </p:cNvSpPr>
          <p:nvPr>
            <p:ph type="dt" sz="half" idx="10"/>
          </p:nvPr>
        </p:nvSpPr>
        <p:spPr/>
        <p:txBody>
          <a:bodyPr/>
          <a:lstStyle/>
          <a:p>
            <a:r>
              <a:rPr lang="en-US" smtClean="0"/>
              <a:t>4/29/15</a:t>
            </a:r>
            <a:endParaRPr lang="en-US"/>
          </a:p>
        </p:txBody>
      </p:sp>
    </p:spTree>
    <p:extLst>
      <p:ext uri="{BB962C8B-B14F-4D97-AF65-F5344CB8AC3E}">
        <p14:creationId xmlns:p14="http://schemas.microsoft.com/office/powerpoint/2010/main" val="37008974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CSPP Geo GRB software</a:t>
            </a:r>
            <a:endParaRPr lang="en-US" dirty="0"/>
          </a:p>
        </p:txBody>
      </p:sp>
      <p:sp>
        <p:nvSpPr>
          <p:cNvPr id="6" name="Content Placeholder 5"/>
          <p:cNvSpPr>
            <a:spLocks noGrp="1"/>
          </p:cNvSpPr>
          <p:nvPr>
            <p:ph idx="1"/>
          </p:nvPr>
        </p:nvSpPr>
        <p:spPr>
          <a:xfrm>
            <a:off x="195339" y="1377600"/>
            <a:ext cx="5199086" cy="5257801"/>
          </a:xfrm>
        </p:spPr>
        <p:txBody>
          <a:bodyPr>
            <a:normAutofit fontScale="62500" lnSpcReduction="20000"/>
          </a:bodyPr>
          <a:lstStyle/>
          <a:p>
            <a:r>
              <a:rPr lang="en-US" dirty="0" smtClean="0"/>
              <a:t>Ingests </a:t>
            </a:r>
            <a:r>
              <a:rPr lang="en-US" dirty="0"/>
              <a:t>raw GRB </a:t>
            </a:r>
            <a:r>
              <a:rPr lang="en-US" dirty="0" smtClean="0"/>
              <a:t>stream, extracts payloads from packets and constructs datasets</a:t>
            </a:r>
          </a:p>
          <a:p>
            <a:r>
              <a:rPr lang="en-US" dirty="0" smtClean="0"/>
              <a:t>Primarily </a:t>
            </a:r>
            <a:r>
              <a:rPr lang="en-US" dirty="0"/>
              <a:t>new </a:t>
            </a:r>
            <a:r>
              <a:rPr lang="en-US" dirty="0" smtClean="0"/>
              <a:t>Python code, </a:t>
            </a:r>
            <a:r>
              <a:rPr lang="en-US" dirty="0"/>
              <a:t>NASA RT-STPS used for </a:t>
            </a:r>
            <a:r>
              <a:rPr lang="en-US" dirty="0" smtClean="0"/>
              <a:t>ingest</a:t>
            </a:r>
          </a:p>
          <a:p>
            <a:r>
              <a:rPr lang="en-US" dirty="0" smtClean="0"/>
              <a:t>Tested with Harris GRB simulator, DOE data</a:t>
            </a:r>
          </a:p>
          <a:p>
            <a:r>
              <a:rPr lang="en-US" dirty="0" smtClean="0"/>
              <a:t>High data rate drives software design and hardware spec</a:t>
            </a:r>
          </a:p>
          <a:p>
            <a:r>
              <a:rPr lang="en-US" dirty="0"/>
              <a:t>GRB V0.1 prototype released March 2015</a:t>
            </a:r>
          </a:p>
          <a:p>
            <a:pPr lvl="1"/>
            <a:r>
              <a:rPr lang="en-US" dirty="0"/>
              <a:t>Creates </a:t>
            </a:r>
            <a:r>
              <a:rPr lang="en-US" dirty="0">
                <a:solidFill>
                  <a:srgbClr val="FF0000"/>
                </a:solidFill>
              </a:rPr>
              <a:t>ABI Level 1 </a:t>
            </a:r>
            <a:r>
              <a:rPr lang="en-US" dirty="0"/>
              <a:t>and </a:t>
            </a:r>
            <a:r>
              <a:rPr lang="en-US" dirty="0">
                <a:solidFill>
                  <a:srgbClr val="FF0000"/>
                </a:solidFill>
              </a:rPr>
              <a:t>GLM Level 2 </a:t>
            </a:r>
            <a:r>
              <a:rPr lang="en-US" dirty="0"/>
              <a:t>datasets</a:t>
            </a:r>
          </a:p>
          <a:p>
            <a:pPr lvl="1"/>
            <a:r>
              <a:rPr lang="en-US" dirty="0" smtClean="0"/>
              <a:t>Writes </a:t>
            </a:r>
            <a:r>
              <a:rPr lang="en-US" dirty="0"/>
              <a:t>output to NetCDF4 </a:t>
            </a:r>
            <a:r>
              <a:rPr lang="en-US" dirty="0" smtClean="0"/>
              <a:t>files</a:t>
            </a:r>
          </a:p>
          <a:p>
            <a:pPr lvl="1"/>
            <a:r>
              <a:rPr lang="en-US" dirty="0"/>
              <a:t>Test dataset </a:t>
            </a:r>
            <a:r>
              <a:rPr lang="en-US" dirty="0" smtClean="0"/>
              <a:t>provided</a:t>
            </a:r>
            <a:endParaRPr lang="en-US" dirty="0"/>
          </a:p>
          <a:p>
            <a:r>
              <a:rPr lang="en-US" dirty="0" smtClean="0"/>
              <a:t>Software and documentation available from website: </a:t>
            </a:r>
            <a:r>
              <a:rPr lang="en-US" dirty="0" smtClean="0">
                <a:hlinkClick r:id="rId3"/>
              </a:rPr>
              <a:t>http</a:t>
            </a:r>
            <a:r>
              <a:rPr lang="en-US" dirty="0">
                <a:hlinkClick r:id="rId3"/>
              </a:rPr>
              <a:t>://cimss.ssec.wisc.edu/csppgeo</a:t>
            </a:r>
            <a:r>
              <a:rPr lang="en-US" dirty="0" smtClean="0">
                <a:hlinkClick r:id="rId3"/>
              </a:rPr>
              <a:t>/</a:t>
            </a:r>
            <a:endParaRPr lang="en-US" dirty="0" smtClean="0"/>
          </a:p>
          <a:p>
            <a:pPr lvl="1"/>
            <a:r>
              <a:rPr lang="en-US" dirty="0" smtClean="0"/>
              <a:t>Includes ICD describing planned upstream data interface</a:t>
            </a:r>
            <a:endParaRPr lang="en-US" dirty="0"/>
          </a:p>
          <a:p>
            <a:r>
              <a:rPr lang="en-US" dirty="0" smtClean="0"/>
              <a:t>Planning new releases </a:t>
            </a:r>
            <a:r>
              <a:rPr lang="en-US" dirty="0"/>
              <a:t>~every </a:t>
            </a:r>
            <a:r>
              <a:rPr lang="en-US" dirty="0" smtClean="0"/>
              <a:t>3 months, eventually support  </a:t>
            </a:r>
            <a:r>
              <a:rPr lang="en-US" dirty="0">
                <a:solidFill>
                  <a:srgbClr val="FF0000"/>
                </a:solidFill>
              </a:rPr>
              <a:t>all GOES-R </a:t>
            </a:r>
            <a:r>
              <a:rPr lang="en-US" dirty="0" smtClean="0">
                <a:solidFill>
                  <a:srgbClr val="FF0000"/>
                </a:solidFill>
              </a:rPr>
              <a:t>instruments</a:t>
            </a:r>
            <a:endParaRPr lang="en-US" dirty="0">
              <a:solidFill>
                <a:srgbClr val="FF0000"/>
              </a:solidFill>
            </a:endParaRPr>
          </a:p>
        </p:txBody>
      </p:sp>
      <p:sp>
        <p:nvSpPr>
          <p:cNvPr id="3" name="Date Placeholder 2"/>
          <p:cNvSpPr>
            <a:spLocks noGrp="1"/>
          </p:cNvSpPr>
          <p:nvPr>
            <p:ph type="dt" sz="half" idx="10"/>
          </p:nvPr>
        </p:nvSpPr>
        <p:spPr/>
        <p:txBody>
          <a:bodyPr/>
          <a:lstStyle/>
          <a:p>
            <a:r>
              <a:rPr lang="en-US" smtClean="0"/>
              <a:t>4/29/15</a:t>
            </a:r>
            <a:endParaRPr lang="en-US"/>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91660679-0B5B-E54D-BF64-0D0B7AAF29F8}" type="slidenum">
              <a:rPr lang="en-US" smtClean="0"/>
              <a:t>18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8" y="231667"/>
            <a:ext cx="836579" cy="640928"/>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089368771"/>
              </p:ext>
            </p:extLst>
          </p:nvPr>
        </p:nvGraphicFramePr>
        <p:xfrm>
          <a:off x="5656285" y="2081952"/>
          <a:ext cx="3255037" cy="3463687"/>
        </p:xfrm>
        <a:graphic>
          <a:graphicData uri="http://schemas.openxmlformats.org/drawingml/2006/table">
            <a:tbl>
              <a:tblPr firstRow="1" bandRow="1">
                <a:tableStyleId>{5C22544A-7EE6-4342-B048-85BDC9FD1C3A}</a:tableStyleId>
              </a:tblPr>
              <a:tblGrid>
                <a:gridCol w="3255037"/>
              </a:tblGrid>
              <a:tr h="692456">
                <a:tc>
                  <a:txBody>
                    <a:bodyPr/>
                    <a:lstStyle/>
                    <a:p>
                      <a:r>
                        <a:rPr lang="en-US" dirty="0" smtClean="0"/>
                        <a:t>GRB minimum hardware requirements</a:t>
                      </a:r>
                      <a:endParaRPr lang="en-US" dirty="0"/>
                    </a:p>
                  </a:txBody>
                  <a:tcPr/>
                </a:tc>
              </a:tr>
              <a:tr h="608376">
                <a:tc>
                  <a:txBody>
                    <a:bodyPr/>
                    <a:lstStyle/>
                    <a:p>
                      <a:r>
                        <a:rPr lang="en-US" sz="1800" kern="1200" dirty="0" smtClean="0">
                          <a:solidFill>
                            <a:schemeClr val="dk1"/>
                          </a:solidFill>
                          <a:effectLst/>
                          <a:latin typeface="+mn-lt"/>
                          <a:ea typeface="+mn-ea"/>
                          <a:cs typeface="+mn-cs"/>
                        </a:rPr>
                        <a:t>12  core,  2.4  GHz  CPU  with  64-bit  instruction  support</a:t>
                      </a:r>
                    </a:p>
                  </a:txBody>
                  <a:tcPr/>
                </a:tc>
              </a:tr>
              <a:tr h="608376">
                <a:tc>
                  <a:txBody>
                    <a:bodyPr/>
                    <a:lstStyle/>
                    <a:p>
                      <a:r>
                        <a:rPr lang="en-US" dirty="0" smtClean="0"/>
                        <a:t>32GB  RAM</a:t>
                      </a:r>
                      <a:endParaRPr lang="en-US" dirty="0"/>
                    </a:p>
                  </a:txBody>
                  <a:tcPr/>
                </a:tc>
              </a:tr>
              <a:tr h="608376">
                <a:tc>
                  <a:txBody>
                    <a:bodyPr/>
                    <a:lstStyle/>
                    <a:p>
                      <a:r>
                        <a:rPr lang="en-US" sz="1800" kern="1200" dirty="0" err="1" smtClean="0">
                          <a:solidFill>
                            <a:schemeClr val="dk1"/>
                          </a:solidFill>
                          <a:effectLst/>
                          <a:latin typeface="+mn-lt"/>
                          <a:ea typeface="+mn-ea"/>
                          <a:cs typeface="+mn-cs"/>
                        </a:rPr>
                        <a:t>CentOS</a:t>
                      </a:r>
                      <a:r>
                        <a:rPr lang="en-US" sz="1800" kern="1200" dirty="0" smtClean="0">
                          <a:solidFill>
                            <a:schemeClr val="dk1"/>
                          </a:solidFill>
                          <a:effectLst/>
                          <a:latin typeface="+mn-lt"/>
                          <a:ea typeface="+mn-ea"/>
                          <a:cs typeface="+mn-cs"/>
                        </a:rPr>
                        <a:t>  6  64-bit  Linux  (or  other  compatible</a:t>
                      </a:r>
                      <a:r>
                        <a:rPr lang="en-US" sz="1800" kern="1200" baseline="0" dirty="0" smtClean="0">
                          <a:solidFill>
                            <a:schemeClr val="dk1"/>
                          </a:solidFill>
                          <a:effectLst/>
                          <a:latin typeface="+mn-lt"/>
                          <a:ea typeface="+mn-ea"/>
                          <a:cs typeface="+mn-cs"/>
                        </a:rPr>
                        <a:t> </a:t>
                      </a:r>
                      <a:r>
                        <a:rPr lang="en-US" sz="1800" kern="1200" dirty="0" smtClean="0">
                          <a:solidFill>
                            <a:schemeClr val="dk1"/>
                          </a:solidFill>
                          <a:effectLst/>
                          <a:latin typeface="+mn-lt"/>
                          <a:ea typeface="+mn-ea"/>
                          <a:cs typeface="+mn-cs"/>
                        </a:rPr>
                        <a:t>64-bit  Linux  distribution</a:t>
                      </a:r>
                    </a:p>
                  </a:txBody>
                  <a:tcPr/>
                </a:tc>
              </a:tr>
              <a:tr h="608376">
                <a:tc>
                  <a:txBody>
                    <a:bodyPr/>
                    <a:lstStyle/>
                    <a:p>
                      <a:r>
                        <a:rPr lang="da-DK" dirty="0" smtClean="0"/>
                        <a:t>100  GB  disk  </a:t>
                      </a:r>
                      <a:r>
                        <a:rPr lang="da-DK" dirty="0" err="1" smtClean="0"/>
                        <a:t>space</a:t>
                      </a:r>
                      <a:endParaRPr lang="en-US" dirty="0"/>
                    </a:p>
                  </a:txBody>
                  <a:tcPr/>
                </a:tc>
              </a:tr>
            </a:tbl>
          </a:graphicData>
        </a:graphic>
      </p:graphicFrame>
    </p:spTree>
    <p:extLst>
      <p:ext uri="{BB962C8B-B14F-4D97-AF65-F5344CB8AC3E}">
        <p14:creationId xmlns:p14="http://schemas.microsoft.com/office/powerpoint/2010/main" val="17432576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CSPP Geo GEOCAT software</a:t>
            </a:r>
            <a:endParaRPr lang="en-US" dirty="0"/>
          </a:p>
        </p:txBody>
      </p:sp>
      <p:sp>
        <p:nvSpPr>
          <p:cNvPr id="3" name="Content Placeholder 2"/>
          <p:cNvSpPr>
            <a:spLocks noGrp="1"/>
          </p:cNvSpPr>
          <p:nvPr>
            <p:ph idx="1"/>
          </p:nvPr>
        </p:nvSpPr>
        <p:spPr>
          <a:xfrm>
            <a:off x="267287" y="1325225"/>
            <a:ext cx="5694175" cy="5304592"/>
          </a:xfrm>
        </p:spPr>
        <p:txBody>
          <a:bodyPr>
            <a:normAutofit fontScale="70000" lnSpcReduction="20000"/>
          </a:bodyPr>
          <a:lstStyle/>
          <a:p>
            <a:r>
              <a:rPr lang="en-US" dirty="0" smtClean="0"/>
              <a:t>Initial version will support </a:t>
            </a:r>
            <a:r>
              <a:rPr lang="en-US" dirty="0" smtClean="0">
                <a:solidFill>
                  <a:srgbClr val="FF0000"/>
                </a:solidFill>
              </a:rPr>
              <a:t>GOES Imager </a:t>
            </a:r>
            <a:r>
              <a:rPr lang="en-US" dirty="0" smtClean="0"/>
              <a:t>and produce</a:t>
            </a:r>
          </a:p>
          <a:p>
            <a:pPr lvl="1"/>
            <a:r>
              <a:rPr lang="en-US" dirty="0" smtClean="0"/>
              <a:t>cloud products (Andrew </a:t>
            </a:r>
            <a:r>
              <a:rPr lang="en-US" dirty="0" err="1" smtClean="0"/>
              <a:t>Heidinger</a:t>
            </a:r>
            <a:r>
              <a:rPr lang="en-US" dirty="0" smtClean="0"/>
              <a:t>, NOAA/STAR) </a:t>
            </a:r>
            <a:endParaRPr lang="en-US" dirty="0"/>
          </a:p>
          <a:p>
            <a:pPr lvl="1"/>
            <a:r>
              <a:rPr lang="en-US" dirty="0" smtClean="0"/>
              <a:t>fog / low stratus (Mike </a:t>
            </a:r>
            <a:r>
              <a:rPr lang="en-US" dirty="0" err="1" smtClean="0"/>
              <a:t>Pavolonis</a:t>
            </a:r>
            <a:r>
              <a:rPr lang="en-US" dirty="0" smtClean="0"/>
              <a:t>, NOAA/STAR)</a:t>
            </a:r>
          </a:p>
          <a:p>
            <a:r>
              <a:rPr lang="en-US" dirty="0" smtClean="0"/>
              <a:t>Later versions will add support for </a:t>
            </a:r>
            <a:r>
              <a:rPr lang="en-US" dirty="0" smtClean="0">
                <a:solidFill>
                  <a:srgbClr val="FF0000"/>
                </a:solidFill>
              </a:rPr>
              <a:t>AHI</a:t>
            </a:r>
            <a:r>
              <a:rPr lang="en-US" dirty="0" smtClean="0"/>
              <a:t> and </a:t>
            </a:r>
            <a:r>
              <a:rPr lang="en-US" dirty="0" smtClean="0">
                <a:solidFill>
                  <a:srgbClr val="FF0000"/>
                </a:solidFill>
              </a:rPr>
              <a:t>ABI</a:t>
            </a:r>
            <a:r>
              <a:rPr lang="en-US" dirty="0" smtClean="0"/>
              <a:t>, add other L2 products and algorithm updates</a:t>
            </a:r>
          </a:p>
          <a:p>
            <a:r>
              <a:rPr lang="en-US" dirty="0" smtClean="0"/>
              <a:t>Ancillary data will be served from SSEC / CIMSS via the internet</a:t>
            </a:r>
          </a:p>
          <a:p>
            <a:r>
              <a:rPr lang="en-US" dirty="0" smtClean="0"/>
              <a:t>Design challenges: </a:t>
            </a:r>
          </a:p>
          <a:p>
            <a:pPr lvl="1"/>
            <a:r>
              <a:rPr lang="en-US" dirty="0" smtClean="0"/>
              <a:t>Some L2 algorithms use data from previous </a:t>
            </a:r>
            <a:r>
              <a:rPr lang="en-US" dirty="0" err="1" smtClean="0"/>
              <a:t>timesteps</a:t>
            </a:r>
            <a:r>
              <a:rPr lang="en-US" dirty="0" smtClean="0"/>
              <a:t>; so all images must mapped to same projection</a:t>
            </a:r>
          </a:p>
          <a:p>
            <a:pPr lvl="1"/>
            <a:r>
              <a:rPr lang="en-US" dirty="0" smtClean="0"/>
              <a:t>High data rate will require parallelization and substantial hardware</a:t>
            </a:r>
          </a:p>
          <a:p>
            <a:r>
              <a:rPr lang="en-US" dirty="0" smtClean="0"/>
              <a:t>Initial release summer 2015</a:t>
            </a:r>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4/29/15</a:t>
            </a:r>
            <a:endParaRPr lang="en-US" dirty="0"/>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660679-0B5B-E54D-BF64-0D0B7AAF29F8}" type="slidenum">
              <a:rPr lang="en-US" smtClean="0"/>
              <a:t>19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88" y="231667"/>
            <a:ext cx="836579" cy="640928"/>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931734499"/>
              </p:ext>
            </p:extLst>
          </p:nvPr>
        </p:nvGraphicFramePr>
        <p:xfrm>
          <a:off x="5961463" y="1697837"/>
          <a:ext cx="2895546" cy="3484112"/>
        </p:xfrm>
        <a:graphic>
          <a:graphicData uri="http://schemas.openxmlformats.org/drawingml/2006/table">
            <a:tbl>
              <a:tblPr firstRow="1" bandRow="1">
                <a:tableStyleId>{5C22544A-7EE6-4342-B048-85BDC9FD1C3A}</a:tableStyleId>
              </a:tblPr>
              <a:tblGrid>
                <a:gridCol w="2895546"/>
              </a:tblGrid>
              <a:tr h="856571">
                <a:tc>
                  <a:txBody>
                    <a:bodyPr/>
                    <a:lstStyle/>
                    <a:p>
                      <a:r>
                        <a:rPr lang="en-US" dirty="0" smtClean="0"/>
                        <a:t>Estimated</a:t>
                      </a:r>
                      <a:r>
                        <a:rPr lang="en-US" baseline="0" dirty="0" smtClean="0"/>
                        <a:t> system requirements*</a:t>
                      </a:r>
                      <a:endParaRPr lang="en-US" dirty="0"/>
                    </a:p>
                  </a:txBody>
                  <a:tcPr/>
                </a:tc>
              </a:tr>
              <a:tr h="856571">
                <a:tc>
                  <a:txBody>
                    <a:bodyPr/>
                    <a:lstStyle/>
                    <a:p>
                      <a:r>
                        <a:rPr lang="en-US" dirty="0" smtClean="0"/>
                        <a:t>CPU: Intel Xeon E5 v2 “Ivy Bridge”, 20-core (2 x 10-core), 2.8GHz</a:t>
                      </a:r>
                      <a:endParaRPr lang="en-US" dirty="0"/>
                    </a:p>
                  </a:txBody>
                  <a:tcPr/>
                </a:tc>
              </a:tr>
              <a:tr h="856571">
                <a:tc>
                  <a:txBody>
                    <a:bodyPr/>
                    <a:lstStyle/>
                    <a:p>
                      <a:r>
                        <a:rPr lang="en-US" dirty="0" smtClean="0"/>
                        <a:t>RAM: 192GB</a:t>
                      </a:r>
                      <a:endParaRPr lang="en-US" dirty="0"/>
                    </a:p>
                  </a:txBody>
                  <a:tcPr/>
                </a:tc>
              </a:tr>
              <a:tr h="856571">
                <a:tc>
                  <a:txBody>
                    <a:bodyPr/>
                    <a:lstStyle/>
                    <a:p>
                      <a:r>
                        <a:rPr lang="en-US" dirty="0" smtClean="0"/>
                        <a:t>Disk: 14TB (does not include long-term storage)</a:t>
                      </a:r>
                      <a:endParaRPr lang="en-US" dirty="0"/>
                    </a:p>
                  </a:txBody>
                  <a:tcPr/>
                </a:tc>
              </a:tr>
            </a:tbl>
          </a:graphicData>
        </a:graphic>
      </p:graphicFrame>
      <p:sp>
        <p:nvSpPr>
          <p:cNvPr id="9" name="TextBox 8"/>
          <p:cNvSpPr txBox="1"/>
          <p:nvPr/>
        </p:nvSpPr>
        <p:spPr>
          <a:xfrm>
            <a:off x="6406637" y="5433020"/>
            <a:ext cx="2611531" cy="830997"/>
          </a:xfrm>
          <a:prstGeom prst="rect">
            <a:avLst/>
          </a:prstGeom>
          <a:noFill/>
        </p:spPr>
        <p:txBody>
          <a:bodyPr wrap="square" rtlCol="0">
            <a:spAutoFit/>
          </a:bodyPr>
          <a:lstStyle/>
          <a:p>
            <a:r>
              <a:rPr lang="en-US" sz="1600" dirty="0" smtClean="0"/>
              <a:t>* includes imagery</a:t>
            </a:r>
            <a:r>
              <a:rPr lang="en-US" sz="1600" dirty="0"/>
              <a:t>, clouds, fog, winds and hurricane intensity estimation</a:t>
            </a:r>
          </a:p>
        </p:txBody>
      </p:sp>
    </p:spTree>
    <p:extLst>
      <p:ext uri="{BB962C8B-B14F-4D97-AF65-F5344CB8AC3E}">
        <p14:creationId xmlns:p14="http://schemas.microsoft.com/office/powerpoint/2010/main" val="2334109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171462" y="101601"/>
            <a:ext cx="8769338" cy="1028700"/>
          </a:xfrm>
        </p:spPr>
        <p:txBody>
          <a:bodyPr/>
          <a:lstStyle/>
          <a:p>
            <a:r>
              <a:rPr lang="en-US" sz="2800" b="1" dirty="0"/>
              <a:t>The Advancement of Community Based LEO and GEO Satellite Processing and Application Packages</a:t>
            </a:r>
            <a:endParaRPr lang="en-US" sz="2400" b="1" dirty="0">
              <a:solidFill>
                <a:srgbClr val="0000FF"/>
              </a:solidFill>
            </a:endParaRP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5703631"/>
            <a:ext cx="29559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p:cNvPicPr>
          <p:nvPr/>
        </p:nvPicPr>
        <p:blipFill rotWithShape="1">
          <a:blip r:embed="rId3">
            <a:extLst>
              <a:ext uri="{28A0092B-C50C-407E-A947-70E740481C1C}">
                <a14:useLocalDpi xmlns:a14="http://schemas.microsoft.com/office/drawing/2010/main" val="0"/>
              </a:ext>
            </a:extLst>
          </a:blip>
          <a:srcRect l="51453"/>
          <a:stretch/>
        </p:blipFill>
        <p:spPr bwMode="auto">
          <a:xfrm>
            <a:off x="3728213" y="5789108"/>
            <a:ext cx="1161391" cy="105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889604" y="5886289"/>
            <a:ext cx="1519590" cy="956555"/>
          </a:xfrm>
          <a:prstGeom prst="rect">
            <a:avLst/>
          </a:prstGeom>
        </p:spPr>
      </p:pic>
      <p:pic>
        <p:nvPicPr>
          <p:cNvPr id="8" name="Picture 7" descr="NASA_Logo_Large.tiff"/>
          <p:cNvPicPr>
            <a:picLocks noChangeAspect="1"/>
          </p:cNvPicPr>
          <p:nvPr/>
        </p:nvPicPr>
        <p:blipFill rotWithShape="1">
          <a:blip r:embed="rId5"/>
          <a:srcRect l="819" t="607" r="8865" b="2277"/>
          <a:stretch/>
        </p:blipFill>
        <p:spPr bwMode="auto">
          <a:xfrm>
            <a:off x="6696767" y="5801319"/>
            <a:ext cx="1099377" cy="982177"/>
          </a:xfrm>
          <a:prstGeom prst="rect">
            <a:avLst/>
          </a:prstGeom>
          <a:noFill/>
          <a:ln w="9525">
            <a:noFill/>
            <a:miter lim="800000"/>
            <a:headEnd/>
            <a:tailEnd/>
          </a:ln>
        </p:spPr>
      </p:pic>
      <p:pic>
        <p:nvPicPr>
          <p:cNvPr id="9" name="Picture 10" descr="NOA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5702529"/>
            <a:ext cx="1117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533400" y="1143000"/>
            <a:ext cx="8204200" cy="4114800"/>
          </a:xfrm>
        </p:spPr>
        <p:txBody>
          <a:bodyPr/>
          <a:lstStyle/>
          <a:p>
            <a:pPr algn="l"/>
            <a:r>
              <a:rPr lang="en-US" dirty="0" smtClean="0">
                <a:solidFill>
                  <a:srgbClr val="000090"/>
                </a:solidFill>
              </a:rPr>
              <a:t>Outline:</a:t>
            </a:r>
          </a:p>
          <a:p>
            <a:pPr marL="514350" indent="-514350" algn="l">
              <a:buAutoNum type="arabicPeriod"/>
            </a:pPr>
            <a:r>
              <a:rPr lang="en-US" sz="2800" dirty="0" smtClean="0">
                <a:solidFill>
                  <a:srgbClr val="008000"/>
                </a:solidFill>
              </a:rPr>
              <a:t>CIMSS Processing Packages: ITPP, IAPP, IMAPP, CSPP-LEO, CSPP-Geo </a:t>
            </a:r>
          </a:p>
          <a:p>
            <a:pPr marL="514350" indent="-514350" algn="l">
              <a:buAutoNum type="arabicPeriod"/>
            </a:pPr>
            <a:r>
              <a:rPr lang="en-US" sz="2800" dirty="0" smtClean="0"/>
              <a:t>IMAPP (2014/2015) Overview</a:t>
            </a:r>
            <a:endParaRPr lang="en-US" sz="2800" dirty="0"/>
          </a:p>
          <a:p>
            <a:pPr marL="514350" indent="-514350" algn="l">
              <a:buAutoNum type="arabicPeriod"/>
            </a:pPr>
            <a:r>
              <a:rPr lang="en-US" sz="2800" dirty="0" smtClean="0"/>
              <a:t>CSPP Overview</a:t>
            </a:r>
          </a:p>
          <a:p>
            <a:pPr marL="514350" indent="-514350" algn="l">
              <a:buAutoNum type="arabicPeriod"/>
            </a:pPr>
            <a:r>
              <a:rPr lang="en-US" sz="2800" dirty="0" smtClean="0">
                <a:solidFill>
                  <a:srgbClr val="800000"/>
                </a:solidFill>
              </a:rPr>
              <a:t>Innovations with new sponsors:</a:t>
            </a:r>
          </a:p>
          <a:p>
            <a:pPr lvl="1" algn="l"/>
            <a:r>
              <a:rPr lang="en-US" dirty="0" smtClean="0">
                <a:solidFill>
                  <a:schemeClr val="tx1">
                    <a:lumMod val="50000"/>
                    <a:lumOff val="50000"/>
                  </a:schemeClr>
                </a:solidFill>
              </a:rPr>
              <a:t>4.1 </a:t>
            </a:r>
            <a:r>
              <a:rPr lang="en-US" sz="2400" dirty="0" smtClean="0">
                <a:solidFill>
                  <a:srgbClr val="000090"/>
                </a:solidFill>
              </a:rPr>
              <a:t>ISEE</a:t>
            </a:r>
            <a:r>
              <a:rPr lang="en-US" sz="2400" dirty="0" smtClean="0">
                <a:solidFill>
                  <a:schemeClr val="tx1">
                    <a:lumMod val="50000"/>
                    <a:lumOff val="50000"/>
                  </a:schemeClr>
                </a:solidFill>
              </a:rPr>
              <a:t> (</a:t>
            </a:r>
            <a:r>
              <a:rPr lang="en-US" sz="2400" b="1" dirty="0">
                <a:solidFill>
                  <a:srgbClr val="000090"/>
                </a:solidFill>
              </a:rPr>
              <a:t>I</a:t>
            </a:r>
            <a:r>
              <a:rPr lang="en-US" sz="2400" b="1" dirty="0">
                <a:solidFill>
                  <a:schemeClr val="tx1">
                    <a:lumMod val="50000"/>
                    <a:lumOff val="50000"/>
                  </a:schemeClr>
                </a:solidFill>
              </a:rPr>
              <a:t>nnovative </a:t>
            </a:r>
            <a:r>
              <a:rPr lang="en-US" sz="2400" b="1" dirty="0">
                <a:solidFill>
                  <a:srgbClr val="000090"/>
                </a:solidFill>
              </a:rPr>
              <a:t>S</a:t>
            </a:r>
            <a:r>
              <a:rPr lang="en-US" sz="2400" b="1" dirty="0">
                <a:solidFill>
                  <a:schemeClr val="tx1">
                    <a:lumMod val="50000"/>
                    <a:lumOff val="50000"/>
                  </a:schemeClr>
                </a:solidFill>
              </a:rPr>
              <a:t>atellite </a:t>
            </a:r>
            <a:r>
              <a:rPr lang="en-US" sz="2400" b="1" dirty="0">
                <a:solidFill>
                  <a:srgbClr val="000090"/>
                </a:solidFill>
              </a:rPr>
              <a:t>E</a:t>
            </a:r>
            <a:r>
              <a:rPr lang="en-US" sz="2400" b="1" dirty="0">
                <a:solidFill>
                  <a:schemeClr val="tx1">
                    <a:lumMod val="50000"/>
                    <a:lumOff val="50000"/>
                  </a:schemeClr>
                </a:solidFill>
              </a:rPr>
              <a:t>nhanced </a:t>
            </a:r>
            <a:r>
              <a:rPr lang="en-US" sz="2400" b="1" dirty="0" smtClean="0">
                <a:solidFill>
                  <a:srgbClr val="000090"/>
                </a:solidFill>
              </a:rPr>
              <a:t>E</a:t>
            </a:r>
            <a:r>
              <a:rPr lang="en-US" sz="2400" b="1" dirty="0" smtClean="0">
                <a:solidFill>
                  <a:schemeClr val="tx1">
                    <a:lumMod val="50000"/>
                    <a:lumOff val="50000"/>
                  </a:schemeClr>
                </a:solidFill>
              </a:rPr>
              <a:t>xploration)</a:t>
            </a:r>
            <a:endParaRPr lang="en-US" sz="2400" dirty="0" smtClean="0">
              <a:solidFill>
                <a:schemeClr val="tx1">
                  <a:lumMod val="50000"/>
                  <a:lumOff val="50000"/>
                </a:schemeClr>
              </a:solidFill>
            </a:endParaRPr>
          </a:p>
          <a:p>
            <a:pPr lvl="1" algn="l"/>
            <a:r>
              <a:rPr lang="en-US" dirty="0" smtClean="0">
                <a:solidFill>
                  <a:schemeClr val="tx1">
                    <a:lumMod val="50000"/>
                    <a:lumOff val="50000"/>
                  </a:schemeClr>
                </a:solidFill>
              </a:rPr>
              <a:t>4.2 </a:t>
            </a:r>
            <a:r>
              <a:rPr lang="en-US" sz="2400" dirty="0" smtClean="0">
                <a:solidFill>
                  <a:srgbClr val="660066"/>
                </a:solidFill>
              </a:rPr>
              <a:t>Technology Innovation for real-time </a:t>
            </a:r>
            <a:r>
              <a:rPr lang="en-US" sz="2400" dirty="0" err="1" smtClean="0">
                <a:solidFill>
                  <a:srgbClr val="660066"/>
                </a:solidFill>
              </a:rPr>
              <a:t>Wx</a:t>
            </a:r>
            <a:r>
              <a:rPr lang="en-US" sz="2400" dirty="0" smtClean="0">
                <a:solidFill>
                  <a:srgbClr val="660066"/>
                </a:solidFill>
              </a:rPr>
              <a:t> Forecasting</a:t>
            </a:r>
          </a:p>
          <a:p>
            <a:pPr algn="l"/>
            <a:r>
              <a:rPr lang="en-US" sz="2800" dirty="0" smtClean="0"/>
              <a:t>5. </a:t>
            </a:r>
            <a:r>
              <a:rPr lang="en-US" sz="2800" dirty="0" smtClean="0">
                <a:solidFill>
                  <a:srgbClr val="008000"/>
                </a:solidFill>
              </a:rPr>
              <a:t>Summary</a:t>
            </a:r>
            <a:endParaRPr lang="en-US" sz="2800" dirty="0">
              <a:solidFill>
                <a:srgbClr val="008000"/>
              </a:solidFill>
            </a:endParaRPr>
          </a:p>
        </p:txBody>
      </p:sp>
      <p:pic>
        <p:nvPicPr>
          <p:cNvPr id="12" name="Picture 11" descr="Intel Logo.png"/>
          <p:cNvPicPr>
            <a:picLocks noChangeAspect="1"/>
          </p:cNvPicPr>
          <p:nvPr/>
        </p:nvPicPr>
        <p:blipFill rotWithShape="1">
          <a:blip r:embed="rId7">
            <a:extLst>
              <a:ext uri="{28A0092B-C50C-407E-A947-70E740481C1C}">
                <a14:useLocalDpi xmlns:a14="http://schemas.microsoft.com/office/drawing/2010/main" val="0"/>
              </a:ext>
            </a:extLst>
          </a:blip>
          <a:srcRect l="85000" t="5926" r="4209" b="84259"/>
          <a:stretch/>
        </p:blipFill>
        <p:spPr>
          <a:xfrm>
            <a:off x="7924800" y="2306902"/>
            <a:ext cx="999601" cy="681834"/>
          </a:xfrm>
          <a:prstGeom prst="rect">
            <a:avLst/>
          </a:prstGeom>
        </p:spPr>
      </p:pic>
      <p:pic>
        <p:nvPicPr>
          <p:cNvPr id="13" name="Picture 12" descr="NVIDIA Logo.png"/>
          <p:cNvPicPr>
            <a:picLocks noChangeAspect="1"/>
          </p:cNvPicPr>
          <p:nvPr/>
        </p:nvPicPr>
        <p:blipFill rotWithShape="1">
          <a:blip r:embed="rId8">
            <a:extLst>
              <a:ext uri="{28A0092B-C50C-407E-A947-70E740481C1C}">
                <a14:useLocalDpi xmlns:a14="http://schemas.microsoft.com/office/drawing/2010/main" val="0"/>
              </a:ext>
            </a:extLst>
          </a:blip>
          <a:srcRect l="90098" t="2223" r="2361" b="86300"/>
          <a:stretch/>
        </p:blipFill>
        <p:spPr>
          <a:xfrm>
            <a:off x="6999274" y="2647819"/>
            <a:ext cx="796870" cy="681834"/>
          </a:xfrm>
          <a:prstGeom prst="rect">
            <a:avLst/>
          </a:prstGeom>
        </p:spPr>
      </p:pic>
      <p:pic>
        <p:nvPicPr>
          <p:cNvPr id="14" name="Picture 13" descr="TempoQuest Logo1.4.png"/>
          <p:cNvPicPr>
            <a:picLocks noChangeAspect="1"/>
          </p:cNvPicPr>
          <p:nvPr/>
        </p:nvPicPr>
        <p:blipFill rotWithShape="1">
          <a:blip r:embed="rId9">
            <a:extLst>
              <a:ext uri="{28A0092B-C50C-407E-A947-70E740481C1C}">
                <a14:useLocalDpi xmlns:a14="http://schemas.microsoft.com/office/drawing/2010/main" val="0"/>
              </a:ext>
            </a:extLst>
          </a:blip>
          <a:srcRect l="14166" t="28294" r="13153" b="27088"/>
          <a:stretch/>
        </p:blipFill>
        <p:spPr>
          <a:xfrm>
            <a:off x="6418163" y="3466832"/>
            <a:ext cx="2522637" cy="592933"/>
          </a:xfrm>
          <a:prstGeom prst="rect">
            <a:avLst/>
          </a:prstGeom>
        </p:spPr>
      </p:pic>
    </p:spTree>
    <p:extLst>
      <p:ext uri="{BB962C8B-B14F-4D97-AF65-F5344CB8AC3E}">
        <p14:creationId xmlns:p14="http://schemas.microsoft.com/office/powerpoint/2010/main" val="140663616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273"/>
            <a:ext cx="8229600" cy="351900"/>
          </a:xfrm>
        </p:spPr>
        <p:txBody>
          <a:bodyPr/>
          <a:lstStyle/>
          <a:p>
            <a:r>
              <a:rPr lang="en-US" sz="2400" dirty="0"/>
              <a:t>CSPP Geo software release: GRB v0.3 </a:t>
            </a:r>
            <a:r>
              <a:rPr lang="en-US" sz="2400" dirty="0" smtClean="0"/>
              <a:t>Prototype</a:t>
            </a:r>
            <a:br>
              <a:rPr lang="en-US" sz="2400" dirty="0" smtClean="0"/>
            </a:br>
            <a:r>
              <a:rPr lang="en-US" sz="2400" dirty="0" smtClean="0">
                <a:solidFill>
                  <a:srgbClr val="000090"/>
                </a:solidFill>
              </a:rPr>
              <a:t>6 October, 2015</a:t>
            </a:r>
            <a:endParaRPr lang="en-US" sz="2400" dirty="0">
              <a:solidFill>
                <a:srgbClr val="000090"/>
              </a:solidFill>
            </a:endParaRPr>
          </a:p>
        </p:txBody>
      </p:sp>
      <p:sp>
        <p:nvSpPr>
          <p:cNvPr id="4" name="Rectangle 3"/>
          <p:cNvSpPr/>
          <p:nvPr/>
        </p:nvSpPr>
        <p:spPr>
          <a:xfrm>
            <a:off x="220134" y="774348"/>
            <a:ext cx="8729133" cy="5909308"/>
          </a:xfrm>
          <a:prstGeom prst="rect">
            <a:avLst/>
          </a:prstGeom>
        </p:spPr>
        <p:txBody>
          <a:bodyPr wrap="square">
            <a:spAutoFit/>
          </a:bodyPr>
          <a:lstStyle/>
          <a:p>
            <a:r>
              <a:rPr lang="en-US" sz="1400" dirty="0"/>
              <a:t>The CSPP Geo GRB Version 0.3 Prototype software package is now available for download. This is the final planned prototype release of software that will allow direct broadcast users to process data received from the GOES-R satellite after it is launched in 2016. The software is publicly available and free to use.</a:t>
            </a:r>
          </a:p>
          <a:p>
            <a:r>
              <a:rPr lang="en-US" sz="1400" dirty="0" smtClean="0"/>
              <a:t>The </a:t>
            </a:r>
            <a:r>
              <a:rPr lang="en-US" sz="1400" dirty="0"/>
              <a:t>main new capabilities included in this release are:</a:t>
            </a:r>
          </a:p>
          <a:p>
            <a:pPr marL="285750" indent="-285750">
              <a:buFont typeface="Arial"/>
              <a:buChar char="•"/>
            </a:pPr>
            <a:r>
              <a:rPr lang="en-US" sz="1400" dirty="0"/>
              <a:t>Creates Level 1 products from the two remaining instruments, EXIS and SUVI. All six GOES-R instruments are now supported.</a:t>
            </a:r>
          </a:p>
          <a:p>
            <a:pPr marL="285750" indent="-285750">
              <a:buFont typeface="Arial"/>
              <a:buChar char="•"/>
            </a:pPr>
            <a:r>
              <a:rPr lang="en-US" sz="1400" dirty="0"/>
              <a:t>Added options for improved configurability</a:t>
            </a:r>
          </a:p>
          <a:p>
            <a:r>
              <a:rPr lang="en-US" sz="1400" dirty="0"/>
              <a:t>Output is written to mission-standard NetCDF-4 files. Optionally, </a:t>
            </a:r>
            <a:r>
              <a:rPr lang="en-US" sz="1400" dirty="0" err="1"/>
              <a:t>quicklooks</a:t>
            </a:r>
            <a:r>
              <a:rPr lang="en-US" sz="1400" dirty="0"/>
              <a:t> can be generated from the ABI radiance product.</a:t>
            </a:r>
          </a:p>
          <a:p>
            <a:r>
              <a:rPr lang="en-US" sz="1400" dirty="0" smtClean="0"/>
              <a:t>The </a:t>
            </a:r>
            <a:r>
              <a:rPr lang="en-US" sz="1400" dirty="0"/>
              <a:t>minimum system requirements for the CSPP Geo GRB software are (same as previous releases):</a:t>
            </a:r>
          </a:p>
          <a:p>
            <a:pPr marL="285750" indent="-285750">
              <a:buFont typeface="Arial"/>
              <a:buChar char="•"/>
            </a:pPr>
            <a:r>
              <a:rPr lang="en-US" sz="1400" dirty="0" smtClean="0"/>
              <a:t>12 </a:t>
            </a:r>
            <a:r>
              <a:rPr lang="en-US" sz="1400" dirty="0"/>
              <a:t>core, 2.4 GHz CPU with 64-bit instruction support,</a:t>
            </a:r>
          </a:p>
          <a:p>
            <a:pPr marL="285750" indent="-285750">
              <a:buFont typeface="Arial"/>
              <a:buChar char="•"/>
            </a:pPr>
            <a:r>
              <a:rPr lang="en-US" sz="1400" dirty="0"/>
              <a:t>32GB RAM,</a:t>
            </a:r>
          </a:p>
          <a:p>
            <a:pPr marL="285750" indent="-285750">
              <a:buFont typeface="Arial"/>
              <a:buChar char="•"/>
            </a:pPr>
            <a:r>
              <a:rPr lang="en-US" sz="1400" dirty="0" err="1"/>
              <a:t>CentOS</a:t>
            </a:r>
            <a:r>
              <a:rPr lang="en-US" sz="1400" dirty="0"/>
              <a:t> 6 64-bit Linux (or other compatible 64-bit Linux distribution),</a:t>
            </a:r>
          </a:p>
          <a:p>
            <a:pPr marL="285750" indent="-285750">
              <a:buFont typeface="Arial"/>
              <a:buChar char="•"/>
            </a:pPr>
            <a:r>
              <a:rPr lang="en-US" sz="1400" dirty="0"/>
              <a:t>100 GB disk space</a:t>
            </a:r>
          </a:p>
          <a:p>
            <a:endParaRPr lang="en-US" sz="1400" dirty="0" smtClean="0"/>
          </a:p>
          <a:p>
            <a:r>
              <a:rPr lang="en-US" sz="1400" dirty="0" smtClean="0"/>
              <a:t>Root </a:t>
            </a:r>
            <a:r>
              <a:rPr lang="en-US" sz="1400" dirty="0"/>
              <a:t>access may be needed on the target machine to configure network buffer settings to the recommended sizes.</a:t>
            </a:r>
          </a:p>
          <a:p>
            <a:endParaRPr lang="en-US" sz="1400" dirty="0" smtClean="0"/>
          </a:p>
          <a:p>
            <a:r>
              <a:rPr lang="en-US" sz="1400" dirty="0" smtClean="0"/>
              <a:t>A </a:t>
            </a:r>
            <a:r>
              <a:rPr lang="en-US" sz="1400" dirty="0"/>
              <a:t>test data package is provided, including scripts that simulate the GRB data stream by sending artificial data for each of the supported instruments over two sockets. In our internal testing, the software was able to keep up with the expected GRB data rate without packet loss when running on the recommended hardware.</a:t>
            </a:r>
          </a:p>
          <a:p>
            <a:endParaRPr lang="en-US" sz="1400" dirty="0" smtClean="0"/>
          </a:p>
          <a:p>
            <a:r>
              <a:rPr lang="en-US" sz="1400" dirty="0" smtClean="0"/>
              <a:t>The </a:t>
            </a:r>
            <a:r>
              <a:rPr lang="en-US" sz="1400" dirty="0"/>
              <a:t>future version 1.0 release will include performance optimizations, and any changes that are needed to process mission data. We plan to release version 1.0 beta before launch, and the final version 1.0 after any issues have been resolved and correct processing of mission data has been verified.</a:t>
            </a:r>
          </a:p>
          <a:p>
            <a:endParaRPr lang="en-US" sz="1400" dirty="0"/>
          </a:p>
          <a:p>
            <a:r>
              <a:rPr lang="en-US" sz="1400" dirty="0"/>
              <a:t>The CSPP Geo GRB software and documentation can be downloaded from:</a:t>
            </a:r>
          </a:p>
          <a:p>
            <a:r>
              <a:rPr lang="en-US" sz="1400" dirty="0"/>
              <a:t>	</a:t>
            </a:r>
            <a:r>
              <a:rPr lang="en-US" sz="1400" u="sng" dirty="0">
                <a:hlinkClick r:id="rId2"/>
              </a:rPr>
              <a:t>http://cimss.ssec.wisc.edu/csppgeo</a:t>
            </a:r>
            <a:r>
              <a:rPr lang="en-US" sz="1400" u="sng" dirty="0" smtClean="0">
                <a:hlinkClick r:id="rId2"/>
              </a:rPr>
              <a:t>/</a:t>
            </a:r>
            <a:endParaRPr lang="en-US" sz="1400" u="sng" dirty="0">
              <a:hlinkClick r:id="rId2"/>
            </a:endParaRPr>
          </a:p>
        </p:txBody>
      </p:sp>
    </p:spTree>
    <p:extLst>
      <p:ext uri="{BB962C8B-B14F-4D97-AF65-F5344CB8AC3E}">
        <p14:creationId xmlns:p14="http://schemas.microsoft.com/office/powerpoint/2010/main" val="1623123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171462" y="101601"/>
            <a:ext cx="8769338" cy="1028700"/>
          </a:xfrm>
        </p:spPr>
        <p:txBody>
          <a:bodyPr/>
          <a:lstStyle/>
          <a:p>
            <a:r>
              <a:rPr lang="en-US" sz="2800" b="1" dirty="0"/>
              <a:t>The Advancement of Community Based LEO and GEO Satellite Processing and Application Packages</a:t>
            </a:r>
            <a:endParaRPr lang="en-US" sz="2400" b="1" dirty="0">
              <a:solidFill>
                <a:srgbClr val="0000FF"/>
              </a:solidFill>
            </a:endParaRP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8" y="5703631"/>
            <a:ext cx="29559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p:cNvPicPr>
            <a:picLocks noChangeAspect="1"/>
          </p:cNvPicPr>
          <p:nvPr/>
        </p:nvPicPr>
        <p:blipFill rotWithShape="1">
          <a:blip r:embed="rId3">
            <a:extLst>
              <a:ext uri="{28A0092B-C50C-407E-A947-70E740481C1C}">
                <a14:useLocalDpi xmlns:a14="http://schemas.microsoft.com/office/drawing/2010/main" val="0"/>
              </a:ext>
            </a:extLst>
          </a:blip>
          <a:srcRect l="51453"/>
          <a:stretch/>
        </p:blipFill>
        <p:spPr bwMode="auto">
          <a:xfrm>
            <a:off x="3728213" y="5789108"/>
            <a:ext cx="1161391" cy="105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4889604" y="5886289"/>
            <a:ext cx="1519590" cy="956555"/>
          </a:xfrm>
          <a:prstGeom prst="rect">
            <a:avLst/>
          </a:prstGeom>
        </p:spPr>
      </p:pic>
      <p:pic>
        <p:nvPicPr>
          <p:cNvPr id="8" name="Picture 7" descr="NASA_Logo_Large.tiff"/>
          <p:cNvPicPr>
            <a:picLocks noChangeAspect="1"/>
          </p:cNvPicPr>
          <p:nvPr/>
        </p:nvPicPr>
        <p:blipFill rotWithShape="1">
          <a:blip r:embed="rId5"/>
          <a:srcRect l="819" t="607" r="8865" b="2277"/>
          <a:stretch/>
        </p:blipFill>
        <p:spPr bwMode="auto">
          <a:xfrm>
            <a:off x="6696767" y="5801319"/>
            <a:ext cx="1099377" cy="982177"/>
          </a:xfrm>
          <a:prstGeom prst="rect">
            <a:avLst/>
          </a:prstGeom>
          <a:noFill/>
          <a:ln w="9525">
            <a:noFill/>
            <a:miter lim="800000"/>
            <a:headEnd/>
            <a:tailEnd/>
          </a:ln>
        </p:spPr>
      </p:pic>
      <p:pic>
        <p:nvPicPr>
          <p:cNvPr id="9" name="Picture 10" descr="NOA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5702529"/>
            <a:ext cx="11176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533400" y="1143000"/>
            <a:ext cx="8204200" cy="4114800"/>
          </a:xfrm>
        </p:spPr>
        <p:txBody>
          <a:bodyPr/>
          <a:lstStyle/>
          <a:p>
            <a:pPr algn="l"/>
            <a:r>
              <a:rPr lang="en-US" dirty="0" smtClean="0">
                <a:solidFill>
                  <a:srgbClr val="000090"/>
                </a:solidFill>
              </a:rPr>
              <a:t>Outline:</a:t>
            </a:r>
          </a:p>
          <a:p>
            <a:pPr marL="514350" indent="-514350" algn="l">
              <a:buAutoNum type="arabicPeriod"/>
            </a:pPr>
            <a:r>
              <a:rPr lang="en-US" sz="2800" dirty="0" smtClean="0">
                <a:solidFill>
                  <a:schemeClr val="bg1">
                    <a:lumMod val="85000"/>
                  </a:schemeClr>
                </a:solidFill>
              </a:rPr>
              <a:t>CIMSS Processing Packages: ITPP, IAPP, IMAPP, CSPP-LEO, CSPP-Geo </a:t>
            </a:r>
          </a:p>
          <a:p>
            <a:pPr marL="514350" indent="-514350" algn="l">
              <a:buAutoNum type="arabicPeriod"/>
            </a:pPr>
            <a:r>
              <a:rPr lang="en-US" sz="2800" dirty="0" smtClean="0">
                <a:solidFill>
                  <a:schemeClr val="bg1">
                    <a:lumMod val="85000"/>
                  </a:schemeClr>
                </a:solidFill>
              </a:rPr>
              <a:t>IMAPP (2014/2015) Overview</a:t>
            </a:r>
            <a:endParaRPr lang="en-US" sz="2800" dirty="0">
              <a:solidFill>
                <a:schemeClr val="bg1">
                  <a:lumMod val="85000"/>
                </a:schemeClr>
              </a:solidFill>
            </a:endParaRPr>
          </a:p>
          <a:p>
            <a:pPr marL="514350" indent="-514350" algn="l">
              <a:buAutoNum type="arabicPeriod"/>
            </a:pPr>
            <a:r>
              <a:rPr lang="en-US" sz="2800" dirty="0" smtClean="0">
                <a:solidFill>
                  <a:schemeClr val="bg1">
                    <a:lumMod val="85000"/>
                  </a:schemeClr>
                </a:solidFill>
              </a:rPr>
              <a:t>CSPP Overview</a:t>
            </a:r>
          </a:p>
          <a:p>
            <a:pPr marL="514350" indent="-514350" algn="l">
              <a:buAutoNum type="arabicPeriod"/>
            </a:pPr>
            <a:r>
              <a:rPr lang="en-US" sz="2800" dirty="0" smtClean="0">
                <a:solidFill>
                  <a:srgbClr val="800000"/>
                </a:solidFill>
              </a:rPr>
              <a:t>Innovations with new sponsors:</a:t>
            </a:r>
          </a:p>
          <a:p>
            <a:pPr lvl="1" algn="l"/>
            <a:r>
              <a:rPr lang="en-US" dirty="0" smtClean="0">
                <a:solidFill>
                  <a:schemeClr val="tx1">
                    <a:lumMod val="50000"/>
                    <a:lumOff val="50000"/>
                  </a:schemeClr>
                </a:solidFill>
              </a:rPr>
              <a:t>4.1 </a:t>
            </a:r>
            <a:r>
              <a:rPr lang="en-US" sz="2400" dirty="0" smtClean="0">
                <a:solidFill>
                  <a:srgbClr val="000090"/>
                </a:solidFill>
              </a:rPr>
              <a:t>ISEE</a:t>
            </a:r>
            <a:r>
              <a:rPr lang="en-US" sz="2400" dirty="0" smtClean="0">
                <a:solidFill>
                  <a:schemeClr val="tx1">
                    <a:lumMod val="50000"/>
                    <a:lumOff val="50000"/>
                  </a:schemeClr>
                </a:solidFill>
              </a:rPr>
              <a:t> (</a:t>
            </a:r>
            <a:r>
              <a:rPr lang="en-US" sz="2400" b="1" dirty="0">
                <a:solidFill>
                  <a:srgbClr val="000090"/>
                </a:solidFill>
              </a:rPr>
              <a:t>I</a:t>
            </a:r>
            <a:r>
              <a:rPr lang="en-US" sz="2400" b="1" dirty="0">
                <a:solidFill>
                  <a:schemeClr val="tx1">
                    <a:lumMod val="50000"/>
                    <a:lumOff val="50000"/>
                  </a:schemeClr>
                </a:solidFill>
              </a:rPr>
              <a:t>nnovative </a:t>
            </a:r>
            <a:r>
              <a:rPr lang="en-US" sz="2400" b="1" dirty="0">
                <a:solidFill>
                  <a:srgbClr val="000090"/>
                </a:solidFill>
              </a:rPr>
              <a:t>S</a:t>
            </a:r>
            <a:r>
              <a:rPr lang="en-US" sz="2400" b="1" dirty="0">
                <a:solidFill>
                  <a:schemeClr val="tx1">
                    <a:lumMod val="50000"/>
                    <a:lumOff val="50000"/>
                  </a:schemeClr>
                </a:solidFill>
              </a:rPr>
              <a:t>atellite </a:t>
            </a:r>
            <a:r>
              <a:rPr lang="en-US" sz="2400" b="1" dirty="0">
                <a:solidFill>
                  <a:srgbClr val="000090"/>
                </a:solidFill>
              </a:rPr>
              <a:t>E</a:t>
            </a:r>
            <a:r>
              <a:rPr lang="en-US" sz="2400" b="1" dirty="0">
                <a:solidFill>
                  <a:schemeClr val="tx1">
                    <a:lumMod val="50000"/>
                    <a:lumOff val="50000"/>
                  </a:schemeClr>
                </a:solidFill>
              </a:rPr>
              <a:t>nhanced </a:t>
            </a:r>
            <a:r>
              <a:rPr lang="en-US" sz="2400" b="1" dirty="0" smtClean="0">
                <a:solidFill>
                  <a:srgbClr val="000090"/>
                </a:solidFill>
              </a:rPr>
              <a:t>E</a:t>
            </a:r>
            <a:r>
              <a:rPr lang="en-US" sz="2400" b="1" dirty="0" smtClean="0">
                <a:solidFill>
                  <a:schemeClr val="tx1">
                    <a:lumMod val="50000"/>
                    <a:lumOff val="50000"/>
                  </a:schemeClr>
                </a:solidFill>
              </a:rPr>
              <a:t>xploration)</a:t>
            </a:r>
            <a:endParaRPr lang="en-US" sz="2400" dirty="0" smtClean="0">
              <a:solidFill>
                <a:schemeClr val="tx1">
                  <a:lumMod val="50000"/>
                  <a:lumOff val="50000"/>
                </a:schemeClr>
              </a:solidFill>
            </a:endParaRPr>
          </a:p>
          <a:p>
            <a:pPr lvl="1" algn="l"/>
            <a:r>
              <a:rPr lang="en-US" dirty="0" smtClean="0">
                <a:solidFill>
                  <a:schemeClr val="tx1">
                    <a:lumMod val="50000"/>
                    <a:lumOff val="50000"/>
                  </a:schemeClr>
                </a:solidFill>
              </a:rPr>
              <a:t>4.2 </a:t>
            </a:r>
            <a:r>
              <a:rPr lang="en-US" sz="2400" dirty="0" smtClean="0">
                <a:solidFill>
                  <a:srgbClr val="660066"/>
                </a:solidFill>
              </a:rPr>
              <a:t>Technology Innovation for real-time </a:t>
            </a:r>
            <a:r>
              <a:rPr lang="en-US" sz="2400" dirty="0" err="1" smtClean="0">
                <a:solidFill>
                  <a:srgbClr val="660066"/>
                </a:solidFill>
              </a:rPr>
              <a:t>Wx</a:t>
            </a:r>
            <a:r>
              <a:rPr lang="en-US" sz="2400" dirty="0" smtClean="0">
                <a:solidFill>
                  <a:srgbClr val="660066"/>
                </a:solidFill>
              </a:rPr>
              <a:t> Forecasting</a:t>
            </a:r>
          </a:p>
          <a:p>
            <a:pPr algn="l"/>
            <a:r>
              <a:rPr lang="en-US" sz="2800" dirty="0" smtClean="0"/>
              <a:t>5. </a:t>
            </a:r>
            <a:r>
              <a:rPr lang="en-US" sz="2800" dirty="0" smtClean="0">
                <a:solidFill>
                  <a:srgbClr val="D9D9D9"/>
                </a:solidFill>
              </a:rPr>
              <a:t>Summary</a:t>
            </a:r>
            <a:endParaRPr lang="en-US" sz="2800" dirty="0">
              <a:solidFill>
                <a:srgbClr val="D9D9D9"/>
              </a:solidFill>
            </a:endParaRPr>
          </a:p>
        </p:txBody>
      </p:sp>
      <p:pic>
        <p:nvPicPr>
          <p:cNvPr id="12" name="Picture 11" descr="Intel Logo.png"/>
          <p:cNvPicPr>
            <a:picLocks noChangeAspect="1"/>
          </p:cNvPicPr>
          <p:nvPr/>
        </p:nvPicPr>
        <p:blipFill rotWithShape="1">
          <a:blip r:embed="rId7">
            <a:extLst>
              <a:ext uri="{28A0092B-C50C-407E-A947-70E740481C1C}">
                <a14:useLocalDpi xmlns:a14="http://schemas.microsoft.com/office/drawing/2010/main" val="0"/>
              </a:ext>
            </a:extLst>
          </a:blip>
          <a:srcRect l="85000" t="5926" r="4209" b="84259"/>
          <a:stretch/>
        </p:blipFill>
        <p:spPr>
          <a:xfrm>
            <a:off x="7924800" y="2306902"/>
            <a:ext cx="999601" cy="681834"/>
          </a:xfrm>
          <a:prstGeom prst="rect">
            <a:avLst/>
          </a:prstGeom>
        </p:spPr>
      </p:pic>
      <p:pic>
        <p:nvPicPr>
          <p:cNvPr id="13" name="Picture 12" descr="NVIDIA Logo.png"/>
          <p:cNvPicPr>
            <a:picLocks noChangeAspect="1"/>
          </p:cNvPicPr>
          <p:nvPr/>
        </p:nvPicPr>
        <p:blipFill rotWithShape="1">
          <a:blip r:embed="rId8">
            <a:extLst>
              <a:ext uri="{28A0092B-C50C-407E-A947-70E740481C1C}">
                <a14:useLocalDpi xmlns:a14="http://schemas.microsoft.com/office/drawing/2010/main" val="0"/>
              </a:ext>
            </a:extLst>
          </a:blip>
          <a:srcRect l="90098" t="2223" r="2361" b="86300"/>
          <a:stretch/>
        </p:blipFill>
        <p:spPr>
          <a:xfrm>
            <a:off x="6999274" y="2647819"/>
            <a:ext cx="796870" cy="681834"/>
          </a:xfrm>
          <a:prstGeom prst="rect">
            <a:avLst/>
          </a:prstGeom>
        </p:spPr>
      </p:pic>
      <p:pic>
        <p:nvPicPr>
          <p:cNvPr id="14" name="Picture 13" descr="TempoQuest Logo1.4.png"/>
          <p:cNvPicPr>
            <a:picLocks noChangeAspect="1"/>
          </p:cNvPicPr>
          <p:nvPr/>
        </p:nvPicPr>
        <p:blipFill rotWithShape="1">
          <a:blip r:embed="rId9">
            <a:extLst>
              <a:ext uri="{28A0092B-C50C-407E-A947-70E740481C1C}">
                <a14:useLocalDpi xmlns:a14="http://schemas.microsoft.com/office/drawing/2010/main" val="0"/>
              </a:ext>
            </a:extLst>
          </a:blip>
          <a:srcRect l="14166" t="28294" r="13153" b="27088"/>
          <a:stretch/>
        </p:blipFill>
        <p:spPr>
          <a:xfrm>
            <a:off x="6418163" y="3466832"/>
            <a:ext cx="2522637" cy="592933"/>
          </a:xfrm>
          <a:prstGeom prst="rect">
            <a:avLst/>
          </a:prstGeom>
        </p:spPr>
      </p:pic>
    </p:spTree>
    <p:extLst>
      <p:ext uri="{BB962C8B-B14F-4D97-AF65-F5344CB8AC3E}">
        <p14:creationId xmlns:p14="http://schemas.microsoft.com/office/powerpoint/2010/main" val="23772874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18518" b="57167"/>
          <a:stretch/>
        </p:blipFill>
        <p:spPr>
          <a:xfrm>
            <a:off x="1524000" y="2971800"/>
            <a:ext cx="7635766" cy="3892299"/>
          </a:xfrm>
          <a:prstGeom prst="rect">
            <a:avLst/>
          </a:prstGeom>
        </p:spPr>
      </p:pic>
      <p:sp>
        <p:nvSpPr>
          <p:cNvPr id="4" name="Title 3"/>
          <p:cNvSpPr txBox="1">
            <a:spLocks/>
          </p:cNvSpPr>
          <p:nvPr/>
        </p:nvSpPr>
        <p:spPr>
          <a:xfrm>
            <a:off x="457200" y="152400"/>
            <a:ext cx="8229600" cy="79216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effectLst>
                  <a:outerShdw blurRad="38100" dist="38100" dir="2700000" algn="tl">
                    <a:srgbClr val="000000">
                      <a:alpha val="43137"/>
                    </a:srgbClr>
                  </a:outerShdw>
                </a:effectLst>
              </a:rPr>
              <a:t>ISEE Scenario</a:t>
            </a:r>
            <a:endParaRPr lang="en-US" sz="3600" dirty="0">
              <a:effectLst>
                <a:outerShdw blurRad="38100" dist="38100" dir="2700000" algn="tl">
                  <a:srgbClr val="000000">
                    <a:alpha val="43137"/>
                  </a:srgbClr>
                </a:outerShdw>
              </a:effectLst>
            </a:endParaRPr>
          </a:p>
        </p:txBody>
      </p:sp>
      <p:sp>
        <p:nvSpPr>
          <p:cNvPr id="6" name="Content Placeholder 5"/>
          <p:cNvSpPr>
            <a:spLocks noGrp="1"/>
          </p:cNvSpPr>
          <p:nvPr>
            <p:ph idx="1"/>
          </p:nvPr>
        </p:nvSpPr>
        <p:spPr>
          <a:xfrm>
            <a:off x="228600" y="914400"/>
            <a:ext cx="8763000" cy="4525963"/>
          </a:xfrm>
        </p:spPr>
        <p:txBody>
          <a:bodyPr>
            <a:normAutofit fontScale="85000" lnSpcReduction="20000"/>
          </a:bodyPr>
          <a:lstStyle/>
          <a:p>
            <a:pPr marL="514350" indent="-514350">
              <a:buFont typeface="+mj-lt"/>
              <a:buAutoNum type="arabicPeriod"/>
            </a:pPr>
            <a:r>
              <a:rPr lang="en-US" dirty="0"/>
              <a:t>Event is </a:t>
            </a:r>
            <a:r>
              <a:rPr lang="en-US" dirty="0" smtClean="0">
                <a:solidFill>
                  <a:srgbClr val="0000FF"/>
                </a:solidFill>
              </a:rPr>
              <a:t>seen, investigated &amp; </a:t>
            </a:r>
            <a:r>
              <a:rPr lang="en-US" dirty="0">
                <a:solidFill>
                  <a:srgbClr val="0000FF"/>
                </a:solidFill>
              </a:rPr>
              <a:t>understood</a:t>
            </a:r>
            <a:r>
              <a:rPr lang="en-US" dirty="0"/>
              <a:t> with </a:t>
            </a:r>
            <a:r>
              <a:rPr lang="en-US" dirty="0" smtClean="0"/>
              <a:t>ISEE</a:t>
            </a:r>
          </a:p>
          <a:p>
            <a:pPr marL="514350" indent="-514350">
              <a:buFont typeface="+mj-lt"/>
              <a:buAutoNum type="arabicPeriod"/>
            </a:pPr>
            <a:r>
              <a:rPr lang="en-US" dirty="0" smtClean="0"/>
              <a:t>Event on Earth: </a:t>
            </a:r>
            <a:r>
              <a:rPr lang="en-US" dirty="0" smtClean="0">
                <a:solidFill>
                  <a:srgbClr val="0000FF"/>
                </a:solidFill>
              </a:rPr>
              <a:t>fire, flood, volcano, algal bloom, pollution, fog, severe </a:t>
            </a:r>
            <a:r>
              <a:rPr lang="en-US" dirty="0" err="1" smtClean="0">
                <a:solidFill>
                  <a:srgbClr val="0000FF"/>
                </a:solidFill>
              </a:rPr>
              <a:t>wx</a:t>
            </a:r>
            <a:r>
              <a:rPr lang="en-US" dirty="0">
                <a:solidFill>
                  <a:srgbClr val="0000FF"/>
                </a:solidFill>
              </a:rPr>
              <a:t>, </a:t>
            </a:r>
            <a:r>
              <a:rPr lang="en-US" dirty="0" smtClean="0">
                <a:solidFill>
                  <a:srgbClr val="0000FF"/>
                </a:solidFill>
              </a:rPr>
              <a:t>&amp; unusual </a:t>
            </a:r>
            <a:r>
              <a:rPr lang="en-US" dirty="0">
                <a:solidFill>
                  <a:srgbClr val="0000FF"/>
                </a:solidFill>
              </a:rPr>
              <a:t>phenomenon</a:t>
            </a:r>
            <a:endParaRPr lang="en-US" dirty="0" smtClean="0">
              <a:solidFill>
                <a:srgbClr val="0000FF"/>
              </a:solidFill>
            </a:endParaRPr>
          </a:p>
          <a:p>
            <a:pPr marL="514350" indent="-514350">
              <a:buFont typeface="+mj-lt"/>
              <a:buAutoNum type="arabicPeriod"/>
            </a:pPr>
            <a:r>
              <a:rPr lang="en-US" b="1" dirty="0" smtClean="0"/>
              <a:t>S-NPP/JSPP </a:t>
            </a:r>
            <a:r>
              <a:rPr lang="en-US" dirty="0" smtClean="0"/>
              <a:t>Satellite Observation – Primary</a:t>
            </a:r>
          </a:p>
          <a:p>
            <a:pPr marL="514350" indent="-514350">
              <a:buFont typeface="+mj-lt"/>
              <a:buAutoNum type="arabicPeriod"/>
            </a:pPr>
            <a:r>
              <a:rPr lang="en-US" dirty="0" smtClean="0">
                <a:solidFill>
                  <a:srgbClr val="0000FF"/>
                </a:solidFill>
              </a:rPr>
              <a:t>Integrated with </a:t>
            </a:r>
            <a:r>
              <a:rPr lang="en-US" dirty="0" smtClean="0"/>
              <a:t>other Data/Information</a:t>
            </a:r>
          </a:p>
          <a:p>
            <a:pPr marL="514350" indent="-514350">
              <a:buFont typeface="+mj-lt"/>
              <a:buAutoNum type="arabicPeriod"/>
            </a:pPr>
            <a:r>
              <a:rPr lang="en-US" dirty="0" smtClean="0"/>
              <a:t>Direct Broadcast to SSEC &amp; expand to NOAA DBRTN (Direct Broadcast Real-Time Network) – </a:t>
            </a:r>
            <a:r>
              <a:rPr lang="en-US" dirty="0" smtClean="0">
                <a:solidFill>
                  <a:srgbClr val="FF0000"/>
                </a:solidFill>
              </a:rPr>
              <a:t>Real Time</a:t>
            </a:r>
          </a:p>
          <a:p>
            <a:pPr marL="514350" indent="-514350">
              <a:buFont typeface="+mj-lt"/>
              <a:buAutoNum type="arabicPeriod"/>
            </a:pPr>
            <a:r>
              <a:rPr lang="en-US" dirty="0" smtClean="0">
                <a:solidFill>
                  <a:srgbClr val="0000FF"/>
                </a:solidFill>
              </a:rPr>
              <a:t>Processing</a:t>
            </a:r>
            <a:r>
              <a:rPr lang="en-US" dirty="0" smtClean="0"/>
              <a:t> into </a:t>
            </a:r>
            <a:r>
              <a:rPr lang="en-US" dirty="0" smtClean="0">
                <a:solidFill>
                  <a:srgbClr val="FF0000"/>
                </a:solidFill>
              </a:rPr>
              <a:t>ISEE servers</a:t>
            </a:r>
          </a:p>
          <a:p>
            <a:pPr marL="514350" indent="-514350">
              <a:buFont typeface="+mj-lt"/>
              <a:buAutoNum type="arabicPeriod"/>
            </a:pPr>
            <a:r>
              <a:rPr lang="en-US" dirty="0" smtClean="0">
                <a:solidFill>
                  <a:srgbClr val="0000FF"/>
                </a:solidFill>
              </a:rPr>
              <a:t>Notification</a:t>
            </a:r>
            <a:r>
              <a:rPr lang="en-US" dirty="0" smtClean="0"/>
              <a:t> pushed </a:t>
            </a:r>
            <a:r>
              <a:rPr lang="en-US" dirty="0" smtClean="0">
                <a:solidFill>
                  <a:srgbClr val="FF0000"/>
                </a:solidFill>
              </a:rPr>
              <a:t>to subscribers’ cell phones</a:t>
            </a:r>
          </a:p>
          <a:p>
            <a:pPr marL="514350" indent="-514350">
              <a:buFont typeface="+mj-lt"/>
              <a:buAutoNum type="arabicPeriod"/>
            </a:pPr>
            <a:r>
              <a:rPr lang="en-US" dirty="0" smtClean="0">
                <a:solidFill>
                  <a:srgbClr val="FF0000"/>
                </a:solidFill>
              </a:rPr>
              <a:t>Sharing</a:t>
            </a:r>
            <a:r>
              <a:rPr lang="en-US" dirty="0" smtClean="0"/>
              <a:t> of event: Web, App, Facebook, Twitter, email, blog</a:t>
            </a:r>
          </a:p>
        </p:txBody>
      </p:sp>
      <p:pic>
        <p:nvPicPr>
          <p:cNvPr id="5" name="Picture 4" descr="ISEE Logo1.png"/>
          <p:cNvPicPr>
            <a:picLocks noChangeAspect="1"/>
          </p:cNvPicPr>
          <p:nvPr/>
        </p:nvPicPr>
        <p:blipFill rotWithShape="1">
          <a:blip r:embed="rId3">
            <a:extLst>
              <a:ext uri="{28A0092B-C50C-407E-A947-70E740481C1C}">
                <a14:useLocalDpi xmlns:a14="http://schemas.microsoft.com/office/drawing/2010/main" val="0"/>
              </a:ext>
            </a:extLst>
          </a:blip>
          <a:srcRect l="26294" t="12764" r="26513" b="61528"/>
          <a:stretch/>
        </p:blipFill>
        <p:spPr>
          <a:xfrm>
            <a:off x="6895600" y="58082"/>
            <a:ext cx="2096000" cy="856318"/>
          </a:xfrm>
          <a:prstGeom prst="rect">
            <a:avLst/>
          </a:prstGeom>
        </p:spPr>
      </p:pic>
    </p:spTree>
    <p:extLst>
      <p:ext uri="{BB962C8B-B14F-4D97-AF65-F5344CB8AC3E}">
        <p14:creationId xmlns:p14="http://schemas.microsoft.com/office/powerpoint/2010/main" val="40776357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258" y="1142551"/>
            <a:ext cx="1063542" cy="1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r="18831" b="58100"/>
          <a:stretch/>
        </p:blipFill>
        <p:spPr>
          <a:xfrm>
            <a:off x="0" y="2280785"/>
            <a:ext cx="9144000" cy="4577215"/>
          </a:xfrm>
          <a:prstGeom prst="rect">
            <a:avLst/>
          </a:prstGeom>
        </p:spPr>
      </p:pic>
      <p:sp>
        <p:nvSpPr>
          <p:cNvPr id="4" name="Title 3"/>
          <p:cNvSpPr>
            <a:spLocks noGrp="1"/>
          </p:cNvSpPr>
          <p:nvPr>
            <p:ph type="title"/>
          </p:nvPr>
        </p:nvSpPr>
        <p:spPr>
          <a:xfrm>
            <a:off x="457200" y="274638"/>
            <a:ext cx="8229600" cy="792162"/>
          </a:xfrm>
        </p:spPr>
        <p:txBody>
          <a:bodyPr>
            <a:noAutofit/>
          </a:bodyPr>
          <a:lstStyle/>
          <a:p>
            <a:r>
              <a:rPr lang="en-US" sz="3600" dirty="0" smtClean="0">
                <a:effectLst>
                  <a:outerShdw blurRad="38100" dist="38100" dir="2700000" algn="tl">
                    <a:srgbClr val="000000">
                      <a:alpha val="43137"/>
                    </a:srgbClr>
                  </a:outerShdw>
                </a:effectLst>
              </a:rPr>
              <a:t>ISEE Synopsis</a:t>
            </a:r>
            <a:br>
              <a:rPr lang="en-US" sz="3600" dirty="0" smtClean="0">
                <a:effectLst>
                  <a:outerShdw blurRad="38100" dist="38100" dir="2700000" algn="tl">
                    <a:srgbClr val="000000">
                      <a:alpha val="43137"/>
                    </a:srgbClr>
                  </a:outerShdw>
                </a:effectLst>
              </a:rPr>
            </a:br>
            <a:r>
              <a:rPr lang="en-US" sz="3600" dirty="0" smtClean="0">
                <a:effectLst>
                  <a:outerShdw blurRad="38100" dist="38100" dir="2700000" algn="tl">
                    <a:srgbClr val="000000">
                      <a:alpha val="43137"/>
                    </a:srgbClr>
                  </a:outerShdw>
                </a:effectLst>
              </a:rPr>
              <a:t>1</a:t>
            </a:r>
            <a:r>
              <a:rPr lang="en-US" sz="3600" baseline="30000" dirty="0" smtClean="0">
                <a:effectLst>
                  <a:outerShdw blurRad="38100" dist="38100" dir="2700000" algn="tl">
                    <a:srgbClr val="000000">
                      <a:alpha val="43137"/>
                    </a:srgbClr>
                  </a:outerShdw>
                </a:effectLst>
              </a:rPr>
              <a:t>st</a:t>
            </a:r>
            <a:r>
              <a:rPr lang="en-US" sz="3600" dirty="0" smtClean="0">
                <a:effectLst>
                  <a:outerShdw blurRad="38100" dist="38100" dir="2700000" algn="tl">
                    <a:srgbClr val="000000">
                      <a:alpha val="43137"/>
                    </a:srgbClr>
                  </a:outerShdw>
                </a:effectLst>
              </a:rPr>
              <a:t> Gen</a:t>
            </a:r>
            <a:endParaRPr lang="en-US" sz="3600"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90" y="437020"/>
            <a:ext cx="2044442" cy="1200150"/>
          </a:xfrm>
          <a:prstGeom prst="rect">
            <a:avLst/>
          </a:prstGeom>
        </p:spPr>
      </p:pic>
      <p:sp>
        <p:nvSpPr>
          <p:cNvPr id="7" name="Down Arrow 6"/>
          <p:cNvSpPr/>
          <p:nvPr/>
        </p:nvSpPr>
        <p:spPr>
          <a:xfrm rot="20846573" flipV="1">
            <a:off x="1983043" y="1622512"/>
            <a:ext cx="298217" cy="21408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18794561">
            <a:off x="2875247" y="1007764"/>
            <a:ext cx="301752" cy="23317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146" y="3610508"/>
            <a:ext cx="684284" cy="483156"/>
          </a:xfrm>
          <a:prstGeom prst="rect">
            <a:avLst/>
          </a:prstGeom>
        </p:spPr>
      </p:pic>
      <p:sp>
        <p:nvSpPr>
          <p:cNvPr id="9" name="Right Arrow 8"/>
          <p:cNvSpPr/>
          <p:nvPr/>
        </p:nvSpPr>
        <p:spPr>
          <a:xfrm rot="7497403">
            <a:off x="3722860" y="3964242"/>
            <a:ext cx="838200" cy="301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1 10"/>
          <p:cNvSpPr/>
          <p:nvPr/>
        </p:nvSpPr>
        <p:spPr>
          <a:xfrm>
            <a:off x="2153636" y="3892354"/>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4604" y="4876800"/>
            <a:ext cx="1981200" cy="1952625"/>
          </a:xfrm>
          <a:prstGeom prst="rect">
            <a:avLst/>
          </a:prstGeom>
        </p:spPr>
      </p:pic>
      <p:grpSp>
        <p:nvGrpSpPr>
          <p:cNvPr id="12" name="Group 11"/>
          <p:cNvGrpSpPr/>
          <p:nvPr/>
        </p:nvGrpSpPr>
        <p:grpSpPr>
          <a:xfrm>
            <a:off x="7627675" y="4559341"/>
            <a:ext cx="209534" cy="410242"/>
            <a:chOff x="5181600" y="1577609"/>
            <a:chExt cx="1100455" cy="2154555"/>
          </a:xfrm>
        </p:grpSpPr>
        <p:pic>
          <p:nvPicPr>
            <p:cNvPr id="16" name="Picture 15"/>
            <p:cNvPicPr/>
            <p:nvPr/>
          </p:nvPicPr>
          <p:blipFill>
            <a:blip r:embed="rId7"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17" name="Explosion 1 16"/>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p:cNvGrpSpPr/>
          <p:nvPr/>
        </p:nvGrpSpPr>
        <p:grpSpPr>
          <a:xfrm>
            <a:off x="6176154" y="5868296"/>
            <a:ext cx="319506" cy="625554"/>
            <a:chOff x="5181600" y="1577609"/>
            <a:chExt cx="1100455" cy="2154555"/>
          </a:xfrm>
        </p:grpSpPr>
        <p:pic>
          <p:nvPicPr>
            <p:cNvPr id="20" name="Picture 19"/>
            <p:cNvPicPr/>
            <p:nvPr/>
          </p:nvPicPr>
          <p:blipFill>
            <a:blip r:embed="rId8"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21" name="Explosion 1 20"/>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2" name="Group 21"/>
          <p:cNvGrpSpPr/>
          <p:nvPr/>
        </p:nvGrpSpPr>
        <p:grpSpPr>
          <a:xfrm>
            <a:off x="6781035" y="4162775"/>
            <a:ext cx="419286" cy="820911"/>
            <a:chOff x="5181600" y="1577609"/>
            <a:chExt cx="1100455" cy="2154555"/>
          </a:xfrm>
        </p:grpSpPr>
        <p:pic>
          <p:nvPicPr>
            <p:cNvPr id="23" name="Picture 22"/>
            <p:cNvPicPr/>
            <p:nvPr/>
          </p:nvPicPr>
          <p:blipFill>
            <a:blip r:embed="rId9"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24" name="Explosion 1 23"/>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5" name="Group 24"/>
          <p:cNvGrpSpPr/>
          <p:nvPr/>
        </p:nvGrpSpPr>
        <p:grpSpPr>
          <a:xfrm>
            <a:off x="5727608" y="4888874"/>
            <a:ext cx="419286" cy="820911"/>
            <a:chOff x="5181600" y="1577609"/>
            <a:chExt cx="1100455" cy="2154555"/>
          </a:xfrm>
        </p:grpSpPr>
        <p:pic>
          <p:nvPicPr>
            <p:cNvPr id="26" name="Picture 25"/>
            <p:cNvPicPr/>
            <p:nvPr/>
          </p:nvPicPr>
          <p:blipFill>
            <a:blip r:embed="rId9"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27" name="Explosion 1 26"/>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8" name="Group 27"/>
          <p:cNvGrpSpPr/>
          <p:nvPr/>
        </p:nvGrpSpPr>
        <p:grpSpPr>
          <a:xfrm>
            <a:off x="6595130" y="5172299"/>
            <a:ext cx="275113" cy="538638"/>
            <a:chOff x="5181600" y="1577609"/>
            <a:chExt cx="1100455" cy="2154555"/>
          </a:xfrm>
        </p:grpSpPr>
        <p:pic>
          <p:nvPicPr>
            <p:cNvPr id="29" name="Picture 28"/>
            <p:cNvPicPr/>
            <p:nvPr/>
          </p:nvPicPr>
          <p:blipFill>
            <a:blip r:embed="rId10"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30" name="Explosion 1 29"/>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1" name="Group 30"/>
          <p:cNvGrpSpPr/>
          <p:nvPr/>
        </p:nvGrpSpPr>
        <p:grpSpPr>
          <a:xfrm>
            <a:off x="8639634" y="5441618"/>
            <a:ext cx="419286" cy="820911"/>
            <a:chOff x="5181600" y="1577609"/>
            <a:chExt cx="1100455" cy="2154555"/>
          </a:xfrm>
        </p:grpSpPr>
        <p:pic>
          <p:nvPicPr>
            <p:cNvPr id="32" name="Picture 31"/>
            <p:cNvPicPr/>
            <p:nvPr/>
          </p:nvPicPr>
          <p:blipFill>
            <a:blip r:embed="rId9"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33" name="Explosion 1 32"/>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5" name="TextBox 34"/>
          <p:cNvSpPr txBox="1"/>
          <p:nvPr/>
        </p:nvSpPr>
        <p:spPr>
          <a:xfrm>
            <a:off x="777499" y="1270587"/>
            <a:ext cx="747320" cy="369332"/>
          </a:xfrm>
          <a:prstGeom prst="rect">
            <a:avLst/>
          </a:prstGeom>
          <a:noFill/>
        </p:spPr>
        <p:txBody>
          <a:bodyPr wrap="none" rtlCol="0">
            <a:spAutoFit/>
          </a:bodyPr>
          <a:lstStyle/>
          <a:p>
            <a:r>
              <a:rPr lang="en-US" dirty="0" smtClean="0"/>
              <a:t>S-NPP</a:t>
            </a:r>
            <a:endParaRPr lang="en-US" dirty="0"/>
          </a:p>
        </p:txBody>
      </p:sp>
      <p:pic>
        <p:nvPicPr>
          <p:cNvPr id="37" name="Picture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99850" y="4428870"/>
            <a:ext cx="1028318" cy="1418370"/>
          </a:xfrm>
          <a:prstGeom prst="rect">
            <a:avLst/>
          </a:prstGeom>
        </p:spPr>
      </p:pic>
      <p:pic>
        <p:nvPicPr>
          <p:cNvPr id="1035" name="Picture 11" descr="http://sweetclipart.com/multisite/sweetclipart/files/imagecache/middle/satellite_dish_outline_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08040" y="2818843"/>
            <a:ext cx="804672" cy="910637"/>
          </a:xfrm>
          <a:prstGeom prst="rect">
            <a:avLst/>
          </a:prstGeom>
          <a:noFill/>
          <a:extLst>
            <a:ext uri="{909E8E84-426E-40dd-AFC4-6F175D3DCCD1}">
              <a14:hiddenFill xmlns:a14="http://schemas.microsoft.com/office/drawing/2010/main">
                <a:solidFill>
                  <a:srgbClr val="FFFFFF"/>
                </a:solidFill>
              </a14:hiddenFill>
            </a:ext>
          </a:extLst>
        </p:spPr>
      </p:pic>
      <p:sp>
        <p:nvSpPr>
          <p:cNvPr id="42" name="Down Arrow 41"/>
          <p:cNvSpPr/>
          <p:nvPr/>
        </p:nvSpPr>
        <p:spPr>
          <a:xfrm rot="2481834" flipV="1">
            <a:off x="5166612" y="2268993"/>
            <a:ext cx="301752" cy="3063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8364521" y="4416335"/>
            <a:ext cx="275113" cy="538638"/>
            <a:chOff x="5181600" y="1577609"/>
            <a:chExt cx="1100455" cy="2154555"/>
          </a:xfrm>
        </p:grpSpPr>
        <p:pic>
          <p:nvPicPr>
            <p:cNvPr id="44" name="Picture 43"/>
            <p:cNvPicPr/>
            <p:nvPr/>
          </p:nvPicPr>
          <p:blipFill>
            <a:blip r:embed="rId10" cstate="print">
              <a:extLst>
                <a:ext uri="{28A0092B-C50C-407E-A947-70E740481C1C}">
                  <a14:useLocalDpi xmlns:a14="http://schemas.microsoft.com/office/drawing/2010/main" val="0"/>
                </a:ext>
              </a:extLst>
            </a:blip>
            <a:stretch>
              <a:fillRect/>
            </a:stretch>
          </p:blipFill>
          <p:spPr>
            <a:xfrm>
              <a:off x="5181600" y="1577609"/>
              <a:ext cx="1100455" cy="2154555"/>
            </a:xfrm>
            <a:prstGeom prst="rect">
              <a:avLst/>
            </a:prstGeom>
          </p:spPr>
        </p:pic>
        <p:sp>
          <p:nvSpPr>
            <p:cNvPr id="45" name="Explosion 1 44"/>
            <p:cNvSpPr/>
            <p:nvPr/>
          </p:nvSpPr>
          <p:spPr>
            <a:xfrm>
              <a:off x="5443483" y="2453575"/>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6" name="Group 45"/>
          <p:cNvGrpSpPr/>
          <p:nvPr/>
        </p:nvGrpSpPr>
        <p:grpSpPr>
          <a:xfrm>
            <a:off x="6096000" y="850700"/>
            <a:ext cx="1100455" cy="2154555"/>
            <a:chOff x="7842367" y="865597"/>
            <a:chExt cx="1100455" cy="2154555"/>
          </a:xfrm>
        </p:grpSpPr>
        <p:pic>
          <p:nvPicPr>
            <p:cNvPr id="48" name="Picture 47"/>
            <p:cNvPicPr/>
            <p:nvPr/>
          </p:nvPicPr>
          <p:blipFill>
            <a:blip r:embed="rId13" cstate="print">
              <a:extLst>
                <a:ext uri="{28A0092B-C50C-407E-A947-70E740481C1C}">
                  <a14:useLocalDpi xmlns:a14="http://schemas.microsoft.com/office/drawing/2010/main" val="0"/>
                </a:ext>
              </a:extLst>
            </a:blip>
            <a:stretch>
              <a:fillRect/>
            </a:stretch>
          </p:blipFill>
          <p:spPr>
            <a:xfrm>
              <a:off x="7842367" y="865597"/>
              <a:ext cx="1100455" cy="2154555"/>
            </a:xfrm>
            <a:prstGeom prst="rect">
              <a:avLst/>
            </a:prstGeom>
          </p:spPr>
        </p:pic>
        <p:sp>
          <p:nvSpPr>
            <p:cNvPr id="39" name="Rectangle 38"/>
            <p:cNvSpPr/>
            <p:nvPr/>
          </p:nvSpPr>
          <p:spPr>
            <a:xfrm>
              <a:off x="7927675" y="1414733"/>
              <a:ext cx="921602" cy="1099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ISEE Logo1.png"/>
            <p:cNvPicPr>
              <a:picLocks noChangeAspect="1"/>
            </p:cNvPicPr>
            <p:nvPr/>
          </p:nvPicPr>
          <p:blipFill rotWithShape="1">
            <a:blip r:embed="rId14" cstate="print">
              <a:extLst>
                <a:ext uri="{28A0092B-C50C-407E-A947-70E740481C1C}">
                  <a14:useLocalDpi xmlns:a14="http://schemas.microsoft.com/office/drawing/2010/main" val="0"/>
                </a:ext>
              </a:extLst>
            </a:blip>
            <a:srcRect l="26294" t="12764" r="26513" b="61528"/>
            <a:stretch/>
          </p:blipFill>
          <p:spPr>
            <a:xfrm>
              <a:off x="8003979" y="1676594"/>
              <a:ext cx="777231" cy="317537"/>
            </a:xfrm>
            <a:prstGeom prst="rect">
              <a:avLst/>
            </a:prstGeom>
          </p:spPr>
        </p:pic>
        <p:pic>
          <p:nvPicPr>
            <p:cNvPr id="1038" name="Picture 14" descr="https://www.nssl.noaa.gov/news/logos/noaa_white.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12913" y="2079037"/>
              <a:ext cx="359363" cy="359363"/>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p:cNvPicPr/>
          <p:nvPr/>
        </p:nvPicPr>
        <p:blipFill>
          <a:blip r:embed="rId13" cstate="print">
            <a:extLst>
              <a:ext uri="{28A0092B-C50C-407E-A947-70E740481C1C}">
                <a14:useLocalDpi xmlns:a14="http://schemas.microsoft.com/office/drawing/2010/main" val="0"/>
              </a:ext>
            </a:extLst>
          </a:blip>
          <a:stretch>
            <a:fillRect/>
          </a:stretch>
        </p:blipFill>
        <p:spPr>
          <a:xfrm>
            <a:off x="6096000" y="828736"/>
            <a:ext cx="1100455" cy="2154555"/>
          </a:xfrm>
          <a:prstGeom prst="rect">
            <a:avLst/>
          </a:prstGeom>
        </p:spPr>
      </p:pic>
      <p:sp>
        <p:nvSpPr>
          <p:cNvPr id="15" name="Explosion 1 14"/>
          <p:cNvSpPr/>
          <p:nvPr/>
        </p:nvSpPr>
        <p:spPr>
          <a:xfrm>
            <a:off x="6400262" y="1745774"/>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55058" y="4781791"/>
            <a:ext cx="590968" cy="428238"/>
          </a:xfrm>
          <a:prstGeom prst="rect">
            <a:avLst/>
          </a:prstGeom>
        </p:spPr>
      </p:pic>
      <p:cxnSp>
        <p:nvCxnSpPr>
          <p:cNvPr id="99" name="Straight Arrow Connector 98"/>
          <p:cNvCxnSpPr>
            <a:endCxn id="53" idx="1"/>
          </p:cNvCxnSpPr>
          <p:nvPr/>
        </p:nvCxnSpPr>
        <p:spPr>
          <a:xfrm>
            <a:off x="7102910" y="1518670"/>
            <a:ext cx="1022403" cy="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7360404" y="1210865"/>
            <a:ext cx="1368500" cy="609600"/>
            <a:chOff x="7360404" y="1210865"/>
            <a:chExt cx="1368500" cy="609600"/>
          </a:xfrm>
        </p:grpSpPr>
        <p:pic>
          <p:nvPicPr>
            <p:cNvPr id="52" name="Picture 5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60404" y="1210865"/>
              <a:ext cx="609600" cy="609600"/>
            </a:xfrm>
            <a:prstGeom prst="rect">
              <a:avLst/>
            </a:prstGeom>
          </p:spPr>
        </p:pic>
        <p:pic>
          <p:nvPicPr>
            <p:cNvPr id="53" name="Picture 5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25313" y="1216874"/>
              <a:ext cx="603591" cy="603591"/>
            </a:xfrm>
            <a:prstGeom prst="rect">
              <a:avLst/>
            </a:prstGeom>
          </p:spPr>
        </p:pic>
      </p:grpSp>
      <p:cxnSp>
        <p:nvCxnSpPr>
          <p:cNvPr id="55" name="Straight Arrow Connector 54"/>
          <p:cNvCxnSpPr>
            <a:stCxn id="52" idx="2"/>
            <a:endCxn id="26" idx="0"/>
          </p:cNvCxnSpPr>
          <p:nvPr/>
        </p:nvCxnSpPr>
        <p:spPr>
          <a:xfrm flipH="1">
            <a:off x="5937251" y="1820465"/>
            <a:ext cx="1727953" cy="3068409"/>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2"/>
            <a:endCxn id="20" idx="0"/>
          </p:cNvCxnSpPr>
          <p:nvPr/>
        </p:nvCxnSpPr>
        <p:spPr>
          <a:xfrm flipH="1">
            <a:off x="6335907" y="1820465"/>
            <a:ext cx="1329297" cy="404783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3" idx="2"/>
            <a:endCxn id="23" idx="0"/>
          </p:cNvCxnSpPr>
          <p:nvPr/>
        </p:nvCxnSpPr>
        <p:spPr>
          <a:xfrm flipH="1">
            <a:off x="6990678" y="1820465"/>
            <a:ext cx="1436431" cy="234231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3" idx="2"/>
            <a:endCxn id="32" idx="0"/>
          </p:cNvCxnSpPr>
          <p:nvPr/>
        </p:nvCxnSpPr>
        <p:spPr>
          <a:xfrm>
            <a:off x="8427109" y="1820465"/>
            <a:ext cx="422168" cy="3621153"/>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3" idx="3"/>
          </p:cNvCxnSpPr>
          <p:nvPr/>
        </p:nvCxnSpPr>
        <p:spPr>
          <a:xfrm>
            <a:off x="7200321" y="4573231"/>
            <a:ext cx="427354" cy="19123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3" idx="2"/>
            <a:endCxn id="44" idx="0"/>
          </p:cNvCxnSpPr>
          <p:nvPr/>
        </p:nvCxnSpPr>
        <p:spPr>
          <a:xfrm>
            <a:off x="8427109" y="1820465"/>
            <a:ext cx="74969" cy="2595870"/>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6" idx="3"/>
            <a:endCxn id="29" idx="1"/>
          </p:cNvCxnSpPr>
          <p:nvPr/>
        </p:nvCxnSpPr>
        <p:spPr>
          <a:xfrm>
            <a:off x="6146894" y="5299330"/>
            <a:ext cx="448236" cy="142288"/>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5228130" y="5803957"/>
            <a:ext cx="871128" cy="871128"/>
            <a:chOff x="5228130" y="5803957"/>
            <a:chExt cx="871128" cy="871128"/>
          </a:xfrm>
        </p:grpSpPr>
        <p:pic>
          <p:nvPicPr>
            <p:cNvPr id="76" name="Picture 7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28130" y="5803957"/>
              <a:ext cx="871128" cy="871128"/>
            </a:xfrm>
            <a:prstGeom prst="rect">
              <a:avLst/>
            </a:prstGeom>
          </p:spPr>
        </p:pic>
        <p:pic>
          <p:nvPicPr>
            <p:cNvPr id="84" name="Picture 83"/>
            <p:cNvPicPr/>
            <p:nvPr/>
          </p:nvPicPr>
          <p:blipFill rotWithShape="1">
            <a:blip r:embed="rId20" cstate="print">
              <a:extLst>
                <a:ext uri="{28A0092B-C50C-407E-A947-70E740481C1C}">
                  <a14:useLocalDpi xmlns:a14="http://schemas.microsoft.com/office/drawing/2010/main" val="0"/>
                </a:ext>
              </a:extLst>
            </a:blip>
            <a:srcRect l="4521" t="29934" r="5215" b="35154"/>
            <a:stretch/>
          </p:blipFill>
          <p:spPr>
            <a:xfrm>
              <a:off x="5257800" y="5906716"/>
              <a:ext cx="822366" cy="517836"/>
            </a:xfrm>
            <a:prstGeom prst="rect">
              <a:avLst/>
            </a:prstGeom>
          </p:spPr>
        </p:pic>
        <p:sp>
          <p:nvSpPr>
            <p:cNvPr id="86" name="Explosion 1 85"/>
            <p:cNvSpPr/>
            <p:nvPr/>
          </p:nvSpPr>
          <p:spPr>
            <a:xfrm>
              <a:off x="5380638" y="5964323"/>
              <a:ext cx="576690" cy="402621"/>
            </a:xfrm>
            <a:prstGeom prst="irregularSeal1">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cxnSp>
        <p:nvCxnSpPr>
          <p:cNvPr id="89" name="Straight Arrow Connector 88"/>
          <p:cNvCxnSpPr>
            <a:stCxn id="53" idx="2"/>
            <a:endCxn id="84" idx="0"/>
          </p:cNvCxnSpPr>
          <p:nvPr/>
        </p:nvCxnSpPr>
        <p:spPr>
          <a:xfrm flipH="1">
            <a:off x="5668983" y="1820465"/>
            <a:ext cx="2758126" cy="4086251"/>
          </a:xfrm>
          <a:prstGeom prst="straightConnector1">
            <a:avLst/>
          </a:prstGeom>
          <a:ln w="254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028000" y="5441618"/>
            <a:ext cx="1430200" cy="523220"/>
          </a:xfrm>
          <a:prstGeom prst="rect">
            <a:avLst/>
          </a:prstGeom>
          <a:noFill/>
        </p:spPr>
        <p:txBody>
          <a:bodyPr wrap="none" rtlCol="0">
            <a:spAutoFit/>
          </a:bodyPr>
          <a:lstStyle/>
          <a:p>
            <a:r>
              <a:rPr lang="en-US" sz="2800" b="1" i="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“I See!”</a:t>
            </a:r>
            <a:endParaRPr lang="en-US" sz="2800" b="1" i="1" dirty="0">
              <a:solidFill>
                <a:schemeClr val="bg1"/>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4" name="TextBox 103"/>
          <p:cNvSpPr txBox="1"/>
          <p:nvPr/>
        </p:nvSpPr>
        <p:spPr>
          <a:xfrm>
            <a:off x="7028000" y="589090"/>
            <a:ext cx="1551118" cy="523220"/>
          </a:xfrm>
          <a:prstGeom prst="rect">
            <a:avLst/>
          </a:prstGeom>
          <a:noFill/>
        </p:spPr>
        <p:txBody>
          <a:bodyPr wrap="none" rtlCol="0">
            <a:spAutoFit/>
          </a:bodyPr>
          <a:lstStyle/>
          <a:p>
            <a:r>
              <a:rPr lang="en-US" sz="2800" b="1" i="1" dirty="0" smtClean="0">
                <a:solidFill>
                  <a:srgbClr val="0000FF"/>
                </a:solidFill>
                <a:latin typeface="Times New Roman" pitchFamily="18" charset="0"/>
                <a:cs typeface="Times New Roman" pitchFamily="18" charset="0"/>
              </a:rPr>
              <a:t>“I See!”</a:t>
            </a:r>
            <a:endParaRPr lang="en-US" sz="2800" b="1" i="1" dirty="0">
              <a:solidFill>
                <a:srgbClr val="0000FF"/>
              </a:solidFill>
              <a:latin typeface="Times New Roman" pitchFamily="18" charset="0"/>
              <a:cs typeface="Times New Roman" pitchFamily="18" charset="0"/>
            </a:endParaRPr>
          </a:p>
        </p:txBody>
      </p:sp>
    </p:spTree>
    <p:extLst>
      <p:ext uri="{BB962C8B-B14F-4D97-AF65-F5344CB8AC3E}">
        <p14:creationId xmlns:p14="http://schemas.microsoft.com/office/powerpoint/2010/main" val="3998178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grpId="0" nodeType="after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par>
                          <p:cTn id="11" fill="hold">
                            <p:stCondLst>
                              <p:cond delay="1250"/>
                            </p:stCondLst>
                            <p:childTnLst>
                              <p:par>
                                <p:cTn id="12" presetID="22" presetClass="entr" presetSubtype="1" fill="hold" grpId="0" nodeType="afterEffect">
                                  <p:stCondLst>
                                    <p:cond delay="75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par>
                          <p:cTn id="15" fill="hold">
                            <p:stCondLst>
                              <p:cond delay="2500"/>
                            </p:stCondLst>
                            <p:childTnLst>
                              <p:par>
                                <p:cTn id="16" presetID="22" presetClass="entr" presetSubtype="1" fill="hold" grpId="0" nodeType="afterEffect">
                                  <p:stCondLst>
                                    <p:cond delay="75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3750"/>
                            </p:stCondLst>
                            <p:childTnLst>
                              <p:par>
                                <p:cTn id="20" presetID="22" presetClass="entr" presetSubtype="4" fill="hold" grpId="0" nodeType="afterEffect">
                                  <p:stCondLst>
                                    <p:cond delay="500"/>
                                  </p:stCondLst>
                                  <p:childTnLst>
                                    <p:set>
                                      <p:cBhvr>
                                        <p:cTn id="21" dur="1" fill="hold">
                                          <p:stCondLst>
                                            <p:cond delay="0"/>
                                          </p:stCondLst>
                                        </p:cTn>
                                        <p:tgtEl>
                                          <p:spTgt spid="42"/>
                                        </p:tgtEl>
                                        <p:attrNameLst>
                                          <p:attrName>style.visibility</p:attrName>
                                        </p:attrNameLst>
                                      </p:cBhvr>
                                      <p:to>
                                        <p:strVal val="visible"/>
                                      </p:to>
                                    </p:set>
                                    <p:animEffect transition="in" filter="wipe(down)">
                                      <p:cBhvr>
                                        <p:cTn id="22" dur="500"/>
                                        <p:tgtEl>
                                          <p:spTgt spid="42"/>
                                        </p:tgtEl>
                                      </p:cBhvr>
                                    </p:animEffect>
                                  </p:childTnLst>
                                </p:cTn>
                              </p:par>
                            </p:childTnLst>
                          </p:cTn>
                        </p:par>
                        <p:par>
                          <p:cTn id="23" fill="hold">
                            <p:stCondLst>
                              <p:cond delay="4750"/>
                            </p:stCondLst>
                            <p:childTnLst>
                              <p:par>
                                <p:cTn id="24" presetID="22" presetClass="entr" presetSubtype="4" fill="hold" nodeType="afterEffect">
                                  <p:stCondLst>
                                    <p:cond delay="0"/>
                                  </p:stCondLst>
                                  <p:childTnLst>
                                    <p:set>
                                      <p:cBhvr>
                                        <p:cTn id="25" dur="1" fill="hold">
                                          <p:stCondLst>
                                            <p:cond delay="0"/>
                                          </p:stCondLst>
                                        </p:cTn>
                                        <p:tgtEl>
                                          <p:spTgt spid="1036"/>
                                        </p:tgtEl>
                                        <p:attrNameLst>
                                          <p:attrName>style.visibility</p:attrName>
                                        </p:attrNameLst>
                                      </p:cBhvr>
                                      <p:to>
                                        <p:strVal val="visible"/>
                                      </p:to>
                                    </p:set>
                                    <p:animEffect transition="in" filter="wipe(down)">
                                      <p:cBhvr>
                                        <p:cTn id="26" dur="1000"/>
                                        <p:tgtEl>
                                          <p:spTgt spid="1036"/>
                                        </p:tgtEl>
                                      </p:cBhvr>
                                    </p:animEffect>
                                  </p:childTnLst>
                                </p:cTn>
                              </p:par>
                            </p:childTnLst>
                          </p:cTn>
                        </p:par>
                        <p:par>
                          <p:cTn id="27" fill="hold">
                            <p:stCondLst>
                              <p:cond delay="5750"/>
                            </p:stCondLst>
                            <p:childTnLst>
                              <p:par>
                                <p:cTn id="28" presetID="1" presetClass="entr" presetSubtype="0" fill="hold" grpId="0" nodeType="afterEffect">
                                  <p:stCondLst>
                                    <p:cond delay="0"/>
                                  </p:stCondLst>
                                  <p:childTnLst>
                                    <p:set>
                                      <p:cBhvr>
                                        <p:cTn id="29" dur="1" fill="hold">
                                          <p:stCondLst>
                                            <p:cond delay="0"/>
                                          </p:stCondLst>
                                        </p:cTn>
                                        <p:tgtEl>
                                          <p:spTgt spid="104"/>
                                        </p:tgtEl>
                                        <p:attrNameLst>
                                          <p:attrName>style.visibility</p:attrName>
                                        </p:attrNameLst>
                                      </p:cBhvr>
                                      <p:to>
                                        <p:strVal val="visible"/>
                                      </p:to>
                                    </p:set>
                                  </p:childTnLst>
                                </p:cTn>
                              </p:par>
                            </p:childTnLst>
                          </p:cTn>
                        </p:par>
                        <p:par>
                          <p:cTn id="30" fill="hold">
                            <p:stCondLst>
                              <p:cond delay="5750"/>
                            </p:stCondLst>
                            <p:childTnLst>
                              <p:par>
                                <p:cTn id="31" presetID="1" presetClass="entr" presetSubtype="0" fill="hold" nodeType="afterEffect">
                                  <p:stCondLst>
                                    <p:cond delay="1500"/>
                                  </p:stCondLst>
                                  <p:childTnLst>
                                    <p:set>
                                      <p:cBhvr>
                                        <p:cTn id="32" dur="1" fill="hold">
                                          <p:stCondLst>
                                            <p:cond delay="499"/>
                                          </p:stCondLst>
                                        </p:cTn>
                                        <p:tgtEl>
                                          <p:spTgt spid="46"/>
                                        </p:tgtEl>
                                        <p:attrNameLst>
                                          <p:attrName>style.visibility</p:attrName>
                                        </p:attrNameLst>
                                      </p:cBhvr>
                                      <p:to>
                                        <p:strVal val="visible"/>
                                      </p:to>
                                    </p:set>
                                  </p:childTnLst>
                                </p:cTn>
                              </p:par>
                            </p:childTnLst>
                          </p:cTn>
                        </p:par>
                        <p:par>
                          <p:cTn id="33" fill="hold">
                            <p:stCondLst>
                              <p:cond delay="7750"/>
                            </p:stCondLst>
                            <p:childTnLst>
                              <p:par>
                                <p:cTn id="34" presetID="1" presetClass="entr" presetSubtype="0" fill="hold" nodeType="afterEffect">
                                  <p:stCondLst>
                                    <p:cond delay="1000"/>
                                  </p:stCondLst>
                                  <p:childTnLst>
                                    <p:set>
                                      <p:cBhvr>
                                        <p:cTn id="35" dur="1" fill="hold">
                                          <p:stCondLst>
                                            <p:cond delay="499"/>
                                          </p:stCondLst>
                                        </p:cTn>
                                        <p:tgtEl>
                                          <p:spTgt spid="14"/>
                                        </p:tgtEl>
                                        <p:attrNameLst>
                                          <p:attrName>style.visibility</p:attrName>
                                        </p:attrNameLst>
                                      </p:cBhvr>
                                      <p:to>
                                        <p:strVal val="visible"/>
                                      </p:to>
                                    </p:set>
                                  </p:childTnLst>
                                </p:cTn>
                              </p:par>
                            </p:childTnLst>
                          </p:cTn>
                        </p:par>
                        <p:par>
                          <p:cTn id="36" fill="hold">
                            <p:stCondLst>
                              <p:cond delay="9250"/>
                            </p:stCondLst>
                            <p:childTnLst>
                              <p:par>
                                <p:cTn id="37" presetID="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par>
                          <p:cTn id="39" fill="hold">
                            <p:stCondLst>
                              <p:cond delay="9250"/>
                            </p:stCondLst>
                            <p:childTnLst>
                              <p:par>
                                <p:cTn id="40" presetID="1" presetClass="entr" presetSubtype="0" fill="hold" nodeType="afterEffect">
                                  <p:stCondLst>
                                    <p:cond delay="500"/>
                                  </p:stCondLst>
                                  <p:childTnLst>
                                    <p:set>
                                      <p:cBhvr>
                                        <p:cTn id="41" dur="1" fill="hold">
                                          <p:stCondLst>
                                            <p:cond delay="499"/>
                                          </p:stCondLst>
                                        </p:cTn>
                                        <p:tgtEl>
                                          <p:spTgt spid="72"/>
                                        </p:tgtEl>
                                        <p:attrNameLst>
                                          <p:attrName>style.visibility</p:attrName>
                                        </p:attrNameLst>
                                      </p:cBhvr>
                                      <p:to>
                                        <p:strVal val="visible"/>
                                      </p:to>
                                    </p:set>
                                  </p:childTnLst>
                                </p:cTn>
                              </p:par>
                            </p:childTnLst>
                          </p:cTn>
                        </p:par>
                        <p:par>
                          <p:cTn id="42" fill="hold">
                            <p:stCondLst>
                              <p:cond delay="10250"/>
                            </p:stCondLst>
                            <p:childTnLst>
                              <p:par>
                                <p:cTn id="43" presetID="22" presetClass="entr" presetSubtype="8" fill="hold" nodeType="after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wipe(left)">
                                      <p:cBhvr>
                                        <p:cTn id="45" dur="500"/>
                                        <p:tgtEl>
                                          <p:spTgt spid="99"/>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2000"/>
                                        <p:tgtEl>
                                          <p:spTgt spid="34"/>
                                        </p:tgtEl>
                                      </p:cBhvr>
                                    </p:animEffect>
                                  </p:childTnLst>
                                </p:cTn>
                              </p:par>
                            </p:childTnLst>
                          </p:cTn>
                        </p:par>
                        <p:par>
                          <p:cTn id="49" fill="hold">
                            <p:stCondLst>
                              <p:cond delay="12250"/>
                            </p:stCondLst>
                            <p:childTnLst>
                              <p:par>
                                <p:cTn id="50" presetID="22" presetClass="entr" presetSubtype="1"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up)">
                                      <p:cBhvr>
                                        <p:cTn id="52" dur="500"/>
                                        <p:tgtEl>
                                          <p:spTgt spid="55"/>
                                        </p:tgtEl>
                                      </p:cBhvr>
                                    </p:animEffect>
                                  </p:childTnLst>
                                </p:cTn>
                              </p:par>
                            </p:childTnLst>
                          </p:cTn>
                        </p:par>
                        <p:par>
                          <p:cTn id="53" fill="hold">
                            <p:stCondLst>
                              <p:cond delay="12750"/>
                            </p:stCondLst>
                            <p:childTnLst>
                              <p:par>
                                <p:cTn id="54" presetID="1" presetClass="entr" presetSubtype="0"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childTnLst>
                          </p:cTn>
                        </p:par>
                        <p:par>
                          <p:cTn id="56" fill="hold">
                            <p:stCondLst>
                              <p:cond delay="12750"/>
                            </p:stCondLst>
                            <p:childTnLst>
                              <p:par>
                                <p:cTn id="57" presetID="22" presetClass="entr" presetSubtype="1"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up)">
                                      <p:cBhvr>
                                        <p:cTn id="59" dur="500"/>
                                        <p:tgtEl>
                                          <p:spTgt spid="68"/>
                                        </p:tgtEl>
                                      </p:cBhvr>
                                    </p:animEffect>
                                  </p:childTnLst>
                                </p:cTn>
                              </p:par>
                            </p:childTnLst>
                          </p:cTn>
                        </p:par>
                        <p:par>
                          <p:cTn id="60" fill="hold">
                            <p:stCondLst>
                              <p:cond delay="13250"/>
                            </p:stCondLst>
                            <p:childTnLst>
                              <p:par>
                                <p:cTn id="61" presetID="1" presetClass="entr" presetSubtype="0"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par>
                          <p:cTn id="63" fill="hold">
                            <p:stCondLst>
                              <p:cond delay="13250"/>
                            </p:stCondLst>
                            <p:childTnLst>
                              <p:par>
                                <p:cTn id="64" presetID="22" presetClass="entr" presetSubtype="1" fill="hold" nodeType="afterEffect">
                                  <p:stCondLst>
                                    <p:cond delay="500"/>
                                  </p:stCondLst>
                                  <p:childTnLst>
                                    <p:set>
                                      <p:cBhvr>
                                        <p:cTn id="65" dur="1" fill="hold">
                                          <p:stCondLst>
                                            <p:cond delay="0"/>
                                          </p:stCondLst>
                                        </p:cTn>
                                        <p:tgtEl>
                                          <p:spTgt spid="89"/>
                                        </p:tgtEl>
                                        <p:attrNameLst>
                                          <p:attrName>style.visibility</p:attrName>
                                        </p:attrNameLst>
                                      </p:cBhvr>
                                      <p:to>
                                        <p:strVal val="visible"/>
                                      </p:to>
                                    </p:set>
                                    <p:animEffect transition="in" filter="wipe(up)">
                                      <p:cBhvr>
                                        <p:cTn id="66" dur="500"/>
                                        <p:tgtEl>
                                          <p:spTgt spid="89"/>
                                        </p:tgtEl>
                                      </p:cBhvr>
                                    </p:animEffect>
                                  </p:childTnLst>
                                </p:cTn>
                              </p:par>
                            </p:childTnLst>
                          </p:cTn>
                        </p:par>
                        <p:par>
                          <p:cTn id="67" fill="hold">
                            <p:stCondLst>
                              <p:cond delay="14250"/>
                            </p:stCondLst>
                            <p:childTnLst>
                              <p:par>
                                <p:cTn id="68" presetID="1" presetClass="entr" presetSubtype="0" fill="hold" nodeType="afterEffect">
                                  <p:stCondLst>
                                    <p:cond delay="0"/>
                                  </p:stCondLst>
                                  <p:childTnLst>
                                    <p:set>
                                      <p:cBhvr>
                                        <p:cTn id="69" dur="1" fill="hold">
                                          <p:stCondLst>
                                            <p:cond delay="0"/>
                                          </p:stCondLst>
                                        </p:cTn>
                                        <p:tgtEl>
                                          <p:spTgt spid="80"/>
                                        </p:tgtEl>
                                        <p:attrNameLst>
                                          <p:attrName>style.visibility</p:attrName>
                                        </p:attrNameLst>
                                      </p:cBhvr>
                                      <p:to>
                                        <p:strVal val="visible"/>
                                      </p:to>
                                    </p:set>
                                  </p:childTnLst>
                                </p:cTn>
                              </p:par>
                            </p:childTnLst>
                          </p:cTn>
                        </p:par>
                        <p:par>
                          <p:cTn id="70" fill="hold">
                            <p:stCondLst>
                              <p:cond delay="14250"/>
                            </p:stCondLst>
                            <p:childTnLst>
                              <p:par>
                                <p:cTn id="71" presetID="22" presetClass="entr" presetSubtype="1" fill="hold"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14750"/>
                            </p:stCondLst>
                            <p:childTnLst>
                              <p:par>
                                <p:cTn id="75" presetID="1"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par>
                          <p:cTn id="77" fill="hold">
                            <p:stCondLst>
                              <p:cond delay="14750"/>
                            </p:stCondLst>
                            <p:childTnLst>
                              <p:par>
                                <p:cTn id="78" presetID="22" presetClass="entr" presetSubtype="1" fill="hold" nodeType="after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wipe(up)">
                                      <p:cBhvr>
                                        <p:cTn id="80" dur="500"/>
                                        <p:tgtEl>
                                          <p:spTgt spid="65"/>
                                        </p:tgtEl>
                                      </p:cBhvr>
                                    </p:animEffect>
                                  </p:childTnLst>
                                </p:cTn>
                              </p:par>
                            </p:childTnLst>
                          </p:cTn>
                        </p:par>
                        <p:par>
                          <p:cTn id="81" fill="hold">
                            <p:stCondLst>
                              <p:cond delay="15250"/>
                            </p:stCondLst>
                            <p:childTnLst>
                              <p:par>
                                <p:cTn id="82" presetID="1"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childTnLst>
                                </p:cTn>
                              </p:par>
                            </p:childTnLst>
                          </p:cTn>
                        </p:par>
                        <p:par>
                          <p:cTn id="84" fill="hold">
                            <p:stCondLst>
                              <p:cond delay="15250"/>
                            </p:stCondLst>
                            <p:childTnLst>
                              <p:par>
                                <p:cTn id="85" presetID="22" presetClass="entr" presetSubtype="8" fill="hold" nodeType="after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wipe(left)">
                                      <p:cBhvr>
                                        <p:cTn id="87" dur="500"/>
                                        <p:tgtEl>
                                          <p:spTgt spid="71"/>
                                        </p:tgtEl>
                                      </p:cBhvr>
                                    </p:animEffect>
                                  </p:childTnLst>
                                </p:cTn>
                              </p:par>
                            </p:childTnLst>
                          </p:cTn>
                        </p:par>
                        <p:par>
                          <p:cTn id="88" fill="hold">
                            <p:stCondLst>
                              <p:cond delay="15750"/>
                            </p:stCondLst>
                            <p:childTnLst>
                              <p:par>
                                <p:cTn id="89" presetID="1" presetClass="entr" presetSubtype="0"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childTnLst>
                          </p:cTn>
                        </p:par>
                        <p:par>
                          <p:cTn id="91" fill="hold">
                            <p:stCondLst>
                              <p:cond delay="15750"/>
                            </p:stCondLst>
                            <p:childTnLst>
                              <p:par>
                                <p:cTn id="92" presetID="22" presetClass="entr" presetSubtype="1" fill="hold" nodeType="afterEffect">
                                  <p:stCondLst>
                                    <p:cond delay="500"/>
                                  </p:stCondLst>
                                  <p:childTnLst>
                                    <p:set>
                                      <p:cBhvr>
                                        <p:cTn id="93" dur="1" fill="hold">
                                          <p:stCondLst>
                                            <p:cond delay="0"/>
                                          </p:stCondLst>
                                        </p:cTn>
                                        <p:tgtEl>
                                          <p:spTgt spid="74"/>
                                        </p:tgtEl>
                                        <p:attrNameLst>
                                          <p:attrName>style.visibility</p:attrName>
                                        </p:attrNameLst>
                                      </p:cBhvr>
                                      <p:to>
                                        <p:strVal val="visible"/>
                                      </p:to>
                                    </p:set>
                                    <p:animEffect transition="in" filter="wipe(up)">
                                      <p:cBhvr>
                                        <p:cTn id="94" dur="500"/>
                                        <p:tgtEl>
                                          <p:spTgt spid="74"/>
                                        </p:tgtEl>
                                      </p:cBhvr>
                                    </p:animEffect>
                                  </p:childTnLst>
                                </p:cTn>
                              </p:par>
                            </p:childTnLst>
                          </p:cTn>
                        </p:par>
                        <p:par>
                          <p:cTn id="95" fill="hold">
                            <p:stCondLst>
                              <p:cond delay="16750"/>
                            </p:stCondLst>
                            <p:childTnLst>
                              <p:par>
                                <p:cTn id="96" presetID="1" presetClass="entr" presetSubtype="0"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childTnLst>
                                </p:cTn>
                              </p:par>
                            </p:childTnLst>
                          </p:cTn>
                        </p:par>
                        <p:par>
                          <p:cTn id="98" fill="hold">
                            <p:stCondLst>
                              <p:cond delay="16750"/>
                            </p:stCondLst>
                            <p:childTnLst>
                              <p:par>
                                <p:cTn id="99" presetID="22" presetClass="entr" presetSubtype="8" fill="hold" nodeType="afterEffect">
                                  <p:stCondLst>
                                    <p:cond delay="250"/>
                                  </p:stCondLst>
                                  <p:childTnLst>
                                    <p:set>
                                      <p:cBhvr>
                                        <p:cTn id="100" dur="1" fill="hold">
                                          <p:stCondLst>
                                            <p:cond delay="0"/>
                                          </p:stCondLst>
                                        </p:cTn>
                                        <p:tgtEl>
                                          <p:spTgt spid="77"/>
                                        </p:tgtEl>
                                        <p:attrNameLst>
                                          <p:attrName>style.visibility</p:attrName>
                                        </p:attrNameLst>
                                      </p:cBhvr>
                                      <p:to>
                                        <p:strVal val="visible"/>
                                      </p:to>
                                    </p:set>
                                    <p:animEffect transition="in" filter="wipe(left)">
                                      <p:cBhvr>
                                        <p:cTn id="101" dur="500"/>
                                        <p:tgtEl>
                                          <p:spTgt spid="77"/>
                                        </p:tgtEl>
                                      </p:cBhvr>
                                    </p:animEffect>
                                  </p:childTnLst>
                                </p:cTn>
                              </p:par>
                            </p:childTnLst>
                          </p:cTn>
                        </p:par>
                        <p:par>
                          <p:cTn id="102" fill="hold">
                            <p:stCondLst>
                              <p:cond delay="17500"/>
                            </p:stCondLst>
                            <p:childTnLst>
                              <p:par>
                                <p:cTn id="103" presetID="1" presetClass="entr" presetSubtype="0" fill="hold" nodeType="after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par>
                          <p:cTn id="105" fill="hold">
                            <p:stCondLst>
                              <p:cond delay="17500"/>
                            </p:stCondLst>
                            <p:childTnLst>
                              <p:par>
                                <p:cTn id="106" presetID="1" presetClass="entr" presetSubtype="0" fill="hold" grpId="0" nodeType="afterEffect">
                                  <p:stCondLst>
                                    <p:cond delay="500"/>
                                  </p:stCondLst>
                                  <p:childTnLst>
                                    <p:set>
                                      <p:cBhvr>
                                        <p:cTn id="107"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42" grpId="0" animBg="1"/>
      <p:bldP spid="15" grpId="0" animBg="1"/>
      <p:bldP spid="95" grpId="0"/>
      <p:bldP spid="1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771"/>
            <a:ext cx="8229600" cy="692150"/>
          </a:xfrm>
        </p:spPr>
        <p:txBody>
          <a:bodyPr/>
          <a:lstStyle/>
          <a:p>
            <a:r>
              <a:rPr lang="en-US" sz="3200" dirty="0" smtClean="0">
                <a:solidFill>
                  <a:srgbClr val="000090"/>
                </a:solidFill>
              </a:rPr>
              <a:t>ISEE: Greater than the sum of its parts</a:t>
            </a:r>
            <a:endParaRPr lang="en-US" sz="3200" dirty="0">
              <a:solidFill>
                <a:srgbClr val="000090"/>
              </a:solidFill>
            </a:endParaRPr>
          </a:p>
        </p:txBody>
      </p:sp>
      <p:sp>
        <p:nvSpPr>
          <p:cNvPr id="4" name="Content Placeholder 3"/>
          <p:cNvSpPr>
            <a:spLocks noGrp="1"/>
          </p:cNvSpPr>
          <p:nvPr>
            <p:ph idx="1"/>
          </p:nvPr>
        </p:nvSpPr>
        <p:spPr>
          <a:xfrm>
            <a:off x="135467" y="956733"/>
            <a:ext cx="8153400" cy="4876800"/>
          </a:xfrm>
        </p:spPr>
        <p:txBody>
          <a:bodyPr/>
          <a:lstStyle/>
          <a:p>
            <a:r>
              <a:rPr lang="en-US" dirty="0" smtClean="0">
                <a:solidFill>
                  <a:srgbClr val="3366FF"/>
                </a:solidFill>
              </a:rPr>
              <a:t>Data </a:t>
            </a:r>
            <a:r>
              <a:rPr lang="en-US" dirty="0" smtClean="0"/>
              <a:t>processing – DB, Data Center, and RealEarth Servers</a:t>
            </a:r>
          </a:p>
          <a:p>
            <a:r>
              <a:rPr lang="en-US" dirty="0" smtClean="0"/>
              <a:t>Social Media </a:t>
            </a:r>
            <a:r>
              <a:rPr lang="en-US" dirty="0" smtClean="0">
                <a:solidFill>
                  <a:srgbClr val="3366FF"/>
                </a:solidFill>
              </a:rPr>
              <a:t>Sharing</a:t>
            </a:r>
            <a:r>
              <a:rPr lang="en-US" dirty="0" smtClean="0"/>
              <a:t> – CIMSS Blog, Twitter, via RealEarth Browser</a:t>
            </a:r>
          </a:p>
          <a:p>
            <a:r>
              <a:rPr lang="en-US" dirty="0" smtClean="0">
                <a:solidFill>
                  <a:srgbClr val="3366FF"/>
                </a:solidFill>
              </a:rPr>
              <a:t>Mobile</a:t>
            </a:r>
            <a:r>
              <a:rPr lang="en-US" dirty="0" smtClean="0"/>
              <a:t> display of data – </a:t>
            </a:r>
            <a:r>
              <a:rPr lang="en-US" dirty="0" err="1" smtClean="0"/>
              <a:t>WxSat</a:t>
            </a:r>
            <a:endParaRPr lang="en-US" dirty="0" smtClean="0"/>
          </a:p>
          <a:p>
            <a:r>
              <a:rPr lang="en-US" dirty="0" smtClean="0">
                <a:solidFill>
                  <a:srgbClr val="3366FF"/>
                </a:solidFill>
              </a:rPr>
              <a:t>Notifications –</a:t>
            </a:r>
            <a:r>
              <a:rPr lang="en-US" dirty="0" smtClean="0"/>
              <a:t> </a:t>
            </a:r>
            <a:r>
              <a:rPr lang="en-US" dirty="0" err="1" smtClean="0"/>
              <a:t>SatCam</a:t>
            </a:r>
            <a:endParaRPr lang="en-US" dirty="0" smtClean="0"/>
          </a:p>
          <a:p>
            <a:r>
              <a:rPr lang="en-US" dirty="0" smtClean="0">
                <a:solidFill>
                  <a:srgbClr val="3366FF"/>
                </a:solidFill>
              </a:rPr>
              <a:t>Simplification</a:t>
            </a:r>
            <a:r>
              <a:rPr lang="en-US" dirty="0" smtClean="0"/>
              <a:t> – (all the above)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7174" t="2172" r="26855" b="2833"/>
          <a:stretch/>
        </p:blipFill>
        <p:spPr>
          <a:xfrm>
            <a:off x="7483749" y="3530600"/>
            <a:ext cx="1610235" cy="3327400"/>
          </a:xfrm>
          <a:prstGeom prst="rect">
            <a:avLst/>
          </a:prstGeom>
        </p:spPr>
      </p:pic>
      <p:pic>
        <p:nvPicPr>
          <p:cNvPr id="7" name="Picture 4" descr="Screen Shot 2012-06-28 at 4.10.4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8612" y="3637478"/>
            <a:ext cx="1752600" cy="32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descr="WxSat_Pic.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8199" y="2663314"/>
            <a:ext cx="1365251" cy="97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7010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ext Box 1"/>
          <p:cNvSpPr txBox="1">
            <a:spLocks noChangeArrowheads="1"/>
          </p:cNvSpPr>
          <p:nvPr/>
        </p:nvSpPr>
        <p:spPr bwMode="auto">
          <a:xfrm>
            <a:off x="-76199" y="-547892"/>
            <a:ext cx="9296399" cy="1233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05" tIns="39806" rIns="81205" bIns="39806" anchor="b"/>
          <a:lstStyle>
            <a:lvl1pPr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1pPr>
            <a:lvl2pPr marL="742950" indent="-28575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2pPr>
            <a:lvl3pPr marL="11430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3pPr>
            <a:lvl4pPr marL="16002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4pPr>
            <a:lvl5pPr marL="2057400" indent="-228600" eaLnBrk="0" hangingPunc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5pPr>
            <a:lvl6pPr marL="25146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6pPr>
            <a:lvl7pPr marL="29718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7pPr>
            <a:lvl8pPr marL="34290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8pPr>
            <a:lvl9pPr marL="3886200" indent="-228600" defTabSz="449263"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chemeClr val="tx1"/>
                </a:solidFill>
                <a:latin typeface="Arial" pitchFamily="34" charset="0"/>
                <a:ea typeface="DejaVu Sans"/>
                <a:cs typeface="DejaVu Sans"/>
              </a:defRPr>
            </a:lvl9pPr>
          </a:lstStyle>
          <a:p>
            <a:pPr algn="ctr" defTabSz="407526" eaLnBrk="1" fontAlgn="base" hangingPunct="1">
              <a:spcBef>
                <a:spcPct val="0"/>
              </a:spcBef>
              <a:spcAft>
                <a:spcPct val="0"/>
              </a:spcAft>
              <a:buClr>
                <a:srgbClr val="000000"/>
              </a:buClr>
              <a:buSzPct val="100000"/>
            </a:pPr>
            <a:r>
              <a:rPr lang="en-US" altLang="en-US" sz="3300" b="1" dirty="0" smtClean="0">
                <a:solidFill>
                  <a:srgbClr val="0000FF"/>
                </a:solidFill>
                <a:cs typeface="Arial" pitchFamily="34" charset="0"/>
              </a:rPr>
              <a:t>CUDA-based </a:t>
            </a:r>
            <a:r>
              <a:rPr lang="en-US" altLang="en-US" sz="3300" b="1" dirty="0" smtClean="0">
                <a:solidFill>
                  <a:srgbClr val="000000"/>
                </a:solidFill>
                <a:cs typeface="Arial" pitchFamily="34" charset="0"/>
              </a:rPr>
              <a:t>GPU</a:t>
            </a:r>
            <a:r>
              <a:rPr lang="en-US" altLang="en-US" sz="3300" b="1" dirty="0">
                <a:solidFill>
                  <a:srgbClr val="000000"/>
                </a:solidFill>
                <a:cs typeface="Arial" pitchFamily="34" charset="0"/>
              </a:rPr>
              <a:t> </a:t>
            </a:r>
            <a:r>
              <a:rPr lang="en-US" altLang="en-US" sz="3300" b="1" dirty="0" smtClean="0">
                <a:solidFill>
                  <a:srgbClr val="000000"/>
                </a:solidFill>
                <a:cs typeface="Arial" pitchFamily="34" charset="0"/>
              </a:rPr>
              <a:t>accelerated </a:t>
            </a:r>
            <a:r>
              <a:rPr lang="en-US" altLang="en-US" sz="3300" b="1" dirty="0">
                <a:solidFill>
                  <a:srgbClr val="000000"/>
                </a:solidFill>
                <a:cs typeface="Arial" pitchFamily="34" charset="0"/>
              </a:rPr>
              <a:t>WRF modules</a:t>
            </a:r>
          </a:p>
        </p:txBody>
      </p:sp>
      <p:sp>
        <p:nvSpPr>
          <p:cNvPr id="337923" name="Rectangle 2"/>
          <p:cNvSpPr>
            <a:spLocks noChangeArrowheads="1"/>
          </p:cNvSpPr>
          <p:nvPr/>
        </p:nvSpPr>
        <p:spPr bwMode="auto">
          <a:xfrm>
            <a:off x="688537" y="1127168"/>
            <a:ext cx="7952745" cy="365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181" tIns="41092" rIns="82181" bIns="41092" anchor="ctr"/>
          <a:lstStyle>
            <a:lvl1pPr eaLnBrk="0" hangingPunct="0">
              <a:defRPr>
                <a:solidFill>
                  <a:schemeClr val="tx1"/>
                </a:solidFill>
                <a:latin typeface="Arial" pitchFamily="34" charset="0"/>
                <a:ea typeface="DejaVu Sans"/>
                <a:cs typeface="DejaVu Sans"/>
              </a:defRPr>
            </a:lvl1pPr>
            <a:lvl2pPr marL="742950" indent="-285750" eaLnBrk="0" hangingPunct="0">
              <a:defRPr>
                <a:solidFill>
                  <a:schemeClr val="tx1"/>
                </a:solidFill>
                <a:latin typeface="Arial" pitchFamily="34" charset="0"/>
                <a:ea typeface="DejaVu Sans"/>
                <a:cs typeface="DejaVu Sans"/>
              </a:defRPr>
            </a:lvl2pPr>
            <a:lvl3pPr marL="1143000" indent="-228600" eaLnBrk="0" hangingPunct="0">
              <a:defRPr>
                <a:solidFill>
                  <a:schemeClr val="tx1"/>
                </a:solidFill>
                <a:latin typeface="Arial" pitchFamily="34" charset="0"/>
                <a:ea typeface="DejaVu Sans"/>
                <a:cs typeface="DejaVu Sans"/>
              </a:defRPr>
            </a:lvl3pPr>
            <a:lvl4pPr marL="1600200" indent="-228600" eaLnBrk="0" hangingPunct="0">
              <a:defRPr>
                <a:solidFill>
                  <a:schemeClr val="tx1"/>
                </a:solidFill>
                <a:latin typeface="Arial" pitchFamily="34" charset="0"/>
                <a:ea typeface="DejaVu Sans"/>
                <a:cs typeface="DejaVu Sans"/>
              </a:defRPr>
            </a:lvl4pPr>
            <a:lvl5pPr marL="2057400" indent="-228600" eaLnBrk="0" hangingPunct="0">
              <a:defRPr>
                <a:solidFill>
                  <a:schemeClr val="tx1"/>
                </a:solidFill>
                <a:latin typeface="Arial" pitchFamily="34" charset="0"/>
                <a:ea typeface="DejaVu Sans"/>
                <a:cs typeface="DejaVu Sans"/>
              </a:defRPr>
            </a:lvl5pPr>
            <a:lvl6pPr marL="2514600" indent="-228600" defTabSz="449263" eaLnBrk="0" fontAlgn="base" hangingPunct="0">
              <a:spcBef>
                <a:spcPct val="0"/>
              </a:spcBef>
              <a:spcAft>
                <a:spcPct val="0"/>
              </a:spcAft>
              <a:defRPr>
                <a:solidFill>
                  <a:schemeClr val="tx1"/>
                </a:solidFill>
                <a:latin typeface="Arial" pitchFamily="34" charset="0"/>
                <a:ea typeface="DejaVu Sans"/>
                <a:cs typeface="DejaVu Sans"/>
              </a:defRPr>
            </a:lvl6pPr>
            <a:lvl7pPr marL="2971800" indent="-228600" defTabSz="449263" eaLnBrk="0" fontAlgn="base" hangingPunct="0">
              <a:spcBef>
                <a:spcPct val="0"/>
              </a:spcBef>
              <a:spcAft>
                <a:spcPct val="0"/>
              </a:spcAft>
              <a:defRPr>
                <a:solidFill>
                  <a:schemeClr val="tx1"/>
                </a:solidFill>
                <a:latin typeface="Arial" pitchFamily="34" charset="0"/>
                <a:ea typeface="DejaVu Sans"/>
                <a:cs typeface="DejaVu Sans"/>
              </a:defRPr>
            </a:lvl7pPr>
            <a:lvl8pPr marL="3429000" indent="-228600" defTabSz="449263" eaLnBrk="0" fontAlgn="base" hangingPunct="0">
              <a:spcBef>
                <a:spcPct val="0"/>
              </a:spcBef>
              <a:spcAft>
                <a:spcPct val="0"/>
              </a:spcAft>
              <a:defRPr>
                <a:solidFill>
                  <a:schemeClr val="tx1"/>
                </a:solidFill>
                <a:latin typeface="Arial" pitchFamily="34" charset="0"/>
                <a:ea typeface="DejaVu Sans"/>
                <a:cs typeface="DejaVu Sans"/>
              </a:defRPr>
            </a:lvl8pPr>
            <a:lvl9pPr marL="3886200" indent="-228600" defTabSz="449263" eaLnBrk="0" fontAlgn="base" hangingPunct="0">
              <a:spcBef>
                <a:spcPct val="0"/>
              </a:spcBef>
              <a:spcAft>
                <a:spcPct val="0"/>
              </a:spcAft>
              <a:defRPr>
                <a:solidFill>
                  <a:schemeClr val="tx1"/>
                </a:solidFill>
                <a:latin typeface="Arial" pitchFamily="34" charset="0"/>
                <a:ea typeface="DejaVu Sans"/>
                <a:cs typeface="DejaVu Sans"/>
              </a:defRPr>
            </a:lvl9pPr>
          </a:lstStyle>
          <a:p>
            <a:pPr defTabSz="407526" eaLnBrk="1" fontAlgn="base">
              <a:lnSpc>
                <a:spcPct val="93000"/>
              </a:lnSpc>
              <a:spcBef>
                <a:spcPct val="0"/>
              </a:spcBef>
              <a:spcAft>
                <a:spcPct val="0"/>
              </a:spcAft>
              <a:buClr>
                <a:srgbClr val="000000"/>
              </a:buClr>
              <a:buSzPct val="100000"/>
            </a:pPr>
            <a:endParaRPr lang="en-US" altLang="en-US" smtClean="0">
              <a:solidFill>
                <a:srgbClr val="000000"/>
              </a:solidFill>
            </a:endParaRPr>
          </a:p>
        </p:txBody>
      </p:sp>
      <p:graphicFrame>
        <p:nvGraphicFramePr>
          <p:cNvPr id="57347" name="Group 3"/>
          <p:cNvGraphicFramePr>
            <a:graphicFrameLocks noGrp="1"/>
          </p:cNvGraphicFramePr>
          <p:nvPr>
            <p:extLst>
              <p:ext uri="{D42A27DB-BD31-4B8C-83A1-F6EECF244321}">
                <p14:modId xmlns:p14="http://schemas.microsoft.com/office/powerpoint/2010/main" val="3592081757"/>
              </p:ext>
            </p:extLst>
          </p:nvPr>
        </p:nvGraphicFramePr>
        <p:xfrm>
          <a:off x="4266624" y="802164"/>
          <a:ext cx="4783747" cy="5988718"/>
        </p:xfrm>
        <a:graphic>
          <a:graphicData uri="http://schemas.openxmlformats.org/drawingml/2006/table">
            <a:tbl>
              <a:tblPr/>
              <a:tblGrid>
                <a:gridCol w="3070176"/>
                <a:gridCol w="1713571"/>
              </a:tblGrid>
              <a:tr h="592282">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FFFFFF"/>
                          </a:solidFill>
                          <a:effectLst/>
                          <a:latin typeface="Calibri" charset="0"/>
                          <a:cs typeface="DejaVu Sans" charset="0"/>
                        </a:rPr>
                        <a:t>WRF Module name</a:t>
                      </a:r>
                    </a:p>
                  </a:txBody>
                  <a:tcPr marL="0" marR="0" marT="0" marB="0" horzOverflow="overflow">
                    <a:lnL>
                      <a:noFill/>
                    </a:lnL>
                    <a:lnR>
                      <a:noFill/>
                    </a:lnR>
                    <a:lnT>
                      <a:noFill/>
                    </a:lnT>
                    <a:lnB>
                      <a:noFill/>
                    </a:lnB>
                    <a:lnTlToBr>
                      <a:noFill/>
                    </a:lnTlToBr>
                    <a:lnBlToTr>
                      <a:noFill/>
                    </a:lnBlToTr>
                    <a:solidFill>
                      <a:srgbClr val="4F81BD"/>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FFFFFF"/>
                          </a:solidFill>
                          <a:effectLst/>
                          <a:latin typeface="Calibri" charset="0"/>
                          <a:cs typeface="DejaVu Sans" charset="0"/>
                        </a:rPr>
                        <a:t>Speedup vs. one thread on 1.8Ghz Sandy Bridge  (</a:t>
                      </a:r>
                      <a:r>
                        <a:rPr kumimoji="0" lang="en-US" sz="1300" b="0" i="0" u="none" strike="noStrike" cap="none" normalizeH="0" baseline="0" dirty="0" err="1" smtClean="0">
                          <a:ln>
                            <a:noFill/>
                          </a:ln>
                          <a:solidFill>
                            <a:srgbClr val="FFFFFF"/>
                          </a:solidFill>
                          <a:effectLst/>
                          <a:latin typeface="Calibri" charset="0"/>
                          <a:cs typeface="DejaVu Sans" charset="0"/>
                        </a:rPr>
                        <a:t>gfortran</a:t>
                      </a:r>
                      <a:r>
                        <a:rPr kumimoji="0" lang="en-US" sz="1300" b="0" i="0" u="none" strike="noStrike" cap="none" normalizeH="0" baseline="0" dirty="0" smtClean="0">
                          <a:ln>
                            <a:noFill/>
                          </a:ln>
                          <a:solidFill>
                            <a:srgbClr val="FFFFFF"/>
                          </a:solidFill>
                          <a:effectLst/>
                          <a:latin typeface="Calibri" charset="0"/>
                          <a:cs typeface="DejaVu Sans" charset="0"/>
                        </a:rPr>
                        <a:t> v.4.6.2)</a:t>
                      </a:r>
                    </a:p>
                  </a:txBody>
                  <a:tcPr marL="0" marR="0" marT="0" marB="0" horzOverflow="overflow">
                    <a:lnL>
                      <a:noFill/>
                    </a:lnL>
                    <a:lnR>
                      <a:noFill/>
                    </a:lnR>
                    <a:lnT>
                      <a:noFill/>
                    </a:lnT>
                    <a:lnB>
                      <a:noFill/>
                    </a:lnB>
                    <a:lnTlToBr>
                      <a:noFill/>
                    </a:lnTlToBr>
                    <a:lnBlToTr>
                      <a:noFill/>
                    </a:lnBlToTr>
                    <a:solidFill>
                      <a:srgbClr val="4F81BD"/>
                    </a:solidFill>
                  </a:tcPr>
                </a:tc>
              </a:tr>
              <a:tr h="30086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000000"/>
                          </a:solidFill>
                          <a:effectLst/>
                          <a:latin typeface="Calibri" charset="0"/>
                          <a:cs typeface="DejaVu Sans" charset="0"/>
                        </a:rPr>
                        <a:t>Single moment 6-class microphysics</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500x</a:t>
                      </a:r>
                    </a:p>
                  </a:txBody>
                  <a:tcPr marL="0" marR="0" marT="0" marB="0" horzOverflow="overflow">
                    <a:lnL>
                      <a:noFill/>
                    </a:lnL>
                    <a:lnR>
                      <a:noFill/>
                    </a:lnR>
                    <a:lnT>
                      <a:noFill/>
                    </a:lnT>
                    <a:lnB>
                      <a:noFill/>
                    </a:lnB>
                    <a:lnTlToBr>
                      <a:noFill/>
                    </a:lnTlToBr>
                    <a:lnBlToTr>
                      <a:noFill/>
                    </a:lnBlToTr>
                    <a:solidFill>
                      <a:srgbClr val="CDDEFF"/>
                    </a:solidFill>
                  </a:tcPr>
                </a:tc>
              </a:tr>
              <a:tr h="305184">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Eta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272x</a:t>
                      </a:r>
                    </a:p>
                  </a:txBody>
                  <a:tcPr marL="0" marR="0" marT="0" marB="0" horzOverflow="overflow">
                    <a:lnL>
                      <a:noFill/>
                    </a:lnL>
                    <a:lnR>
                      <a:noFill/>
                    </a:lnR>
                    <a:lnT>
                      <a:noFill/>
                    </a:lnT>
                    <a:lnB>
                      <a:noFill/>
                    </a:lnB>
                    <a:lnTlToBr>
                      <a:noFill/>
                    </a:lnTlToBr>
                    <a:lnBlToTr>
                      <a:noFill/>
                    </a:lnBlToTr>
                    <a:solidFill>
                      <a:srgbClr val="E8EF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Purdue Lin microphysics</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692x</a:t>
                      </a:r>
                    </a:p>
                  </a:txBody>
                  <a:tcPr marL="0" marR="0" marT="0" marB="0" horzOverflow="overflow">
                    <a:lnL>
                      <a:noFill/>
                    </a:lnL>
                    <a:lnR>
                      <a:noFill/>
                    </a:lnR>
                    <a:lnT>
                      <a:noFill/>
                    </a:lnT>
                    <a:lnB>
                      <a:noFill/>
                    </a:lnB>
                    <a:lnTlToBr>
                      <a:noFill/>
                    </a:lnTlToBr>
                    <a:lnBlToTr>
                      <a:noFill/>
                    </a:lnBlToTr>
                    <a:solidFill>
                      <a:srgbClr val="CDDEFF"/>
                    </a:solidFill>
                  </a:tcPr>
                </a:tc>
              </a:tr>
              <a:tr h="42610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Stony-Brook University 5-class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896x</a:t>
                      </a:r>
                    </a:p>
                  </a:txBody>
                  <a:tcPr marL="0" marR="0" marT="0" marB="0" horzOverflow="overflow">
                    <a:lnL>
                      <a:noFill/>
                    </a:lnL>
                    <a:lnR>
                      <a:noFill/>
                    </a:lnR>
                    <a:lnT>
                      <a:noFill/>
                    </a:lnT>
                    <a:lnB>
                      <a:noFill/>
                    </a:lnB>
                    <a:lnTlToBr>
                      <a:noFill/>
                    </a:lnTlToBr>
                    <a:lnBlToTr>
                      <a:noFill/>
                    </a:lnBlToTr>
                    <a:solidFill>
                      <a:srgbClr val="E8EF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000000"/>
                          </a:solidFill>
                          <a:effectLst/>
                          <a:latin typeface="Calibri" charset="0"/>
                          <a:cs typeface="DejaVu Sans" charset="0"/>
                        </a:rPr>
                        <a:t>Betts-Miller-</a:t>
                      </a:r>
                      <a:r>
                        <a:rPr kumimoji="0" lang="en-US" sz="1300" b="0" i="0" u="none" strike="noStrike" cap="none" normalizeH="0" baseline="0" dirty="0" err="1" smtClean="0">
                          <a:ln>
                            <a:noFill/>
                          </a:ln>
                          <a:solidFill>
                            <a:srgbClr val="000000"/>
                          </a:solidFill>
                          <a:effectLst/>
                          <a:latin typeface="Calibri" charset="0"/>
                          <a:cs typeface="DejaVu Sans" charset="0"/>
                        </a:rPr>
                        <a:t>Janjic</a:t>
                      </a:r>
                      <a:r>
                        <a:rPr kumimoji="0" lang="en-US" sz="1300" b="0" i="0" u="none" strike="noStrike" cap="none" normalizeH="0" baseline="0" dirty="0" smtClean="0">
                          <a:ln>
                            <a:noFill/>
                          </a:ln>
                          <a:solidFill>
                            <a:srgbClr val="000000"/>
                          </a:solidFill>
                          <a:effectLst/>
                          <a:latin typeface="Calibri" charset="0"/>
                          <a:cs typeface="DejaVu Sans" charset="0"/>
                        </a:rPr>
                        <a:t> convection</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105x</a:t>
                      </a:r>
                    </a:p>
                  </a:txBody>
                  <a:tcPr marL="0" marR="0" marT="0" marB="0" horzOverflow="overflow">
                    <a:lnL>
                      <a:noFill/>
                    </a:lnL>
                    <a:lnR>
                      <a:noFill/>
                    </a:lnR>
                    <a:lnT>
                      <a:noFill/>
                    </a:lnT>
                    <a:lnB>
                      <a:noFill/>
                    </a:lnB>
                    <a:lnTlToBr>
                      <a:noFill/>
                    </a:lnTlToBr>
                    <a:lnBlToTr>
                      <a:noFill/>
                    </a:lnBlToTr>
                    <a:solidFill>
                      <a:srgbClr val="CDDEFF"/>
                    </a:solidFill>
                  </a:tcPr>
                </a:tc>
              </a:tr>
              <a:tr h="30086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Kessler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816x</a:t>
                      </a:r>
                    </a:p>
                  </a:txBody>
                  <a:tcPr marL="0" marR="0" marT="0" marB="0" horzOverflow="overflow">
                    <a:lnL>
                      <a:noFill/>
                    </a:lnL>
                    <a:lnR>
                      <a:noFill/>
                    </a:lnR>
                    <a:lnT>
                      <a:noFill/>
                    </a:lnT>
                    <a:lnB>
                      <a:noFill/>
                    </a:lnB>
                    <a:lnTlToBr>
                      <a:noFill/>
                    </a:lnTlToBr>
                    <a:lnBlToTr>
                      <a:noFill/>
                    </a:lnBlToTr>
                    <a:solidFill>
                      <a:srgbClr val="E8EF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New Goddard shortwave radiance</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134x</a:t>
                      </a:r>
                    </a:p>
                  </a:txBody>
                  <a:tcPr marL="0" marR="0" marT="0" marB="0" horzOverflow="overflow">
                    <a:lnL>
                      <a:noFill/>
                    </a:lnL>
                    <a:lnR>
                      <a:noFill/>
                    </a:lnR>
                    <a:lnT>
                      <a:noFill/>
                    </a:lnT>
                    <a:lnB>
                      <a:noFill/>
                    </a:lnB>
                    <a:lnTlToBr>
                      <a:noFill/>
                    </a:lnTlToBr>
                    <a:lnBlToTr>
                      <a:noFill/>
                    </a:lnBlToTr>
                    <a:solidFill>
                      <a:srgbClr val="CDDEFF"/>
                    </a:solidFill>
                  </a:tcPr>
                </a:tc>
              </a:tr>
              <a:tr h="30086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Single moment 3-class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331x</a:t>
                      </a:r>
                    </a:p>
                  </a:txBody>
                  <a:tcPr marL="0" marR="0" marT="0" marB="0" horzOverflow="overflow">
                    <a:lnL>
                      <a:noFill/>
                    </a:lnL>
                    <a:lnR>
                      <a:noFill/>
                    </a:lnR>
                    <a:lnT>
                      <a:noFill/>
                    </a:lnT>
                    <a:lnB>
                      <a:noFill/>
                    </a:lnB>
                    <a:lnTlToBr>
                      <a:noFill/>
                    </a:lnTlToBr>
                    <a:lnBlToTr>
                      <a:noFill/>
                    </a:lnBlToTr>
                    <a:solidFill>
                      <a:srgbClr val="E8EF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New Thompson microphysics</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153x</a:t>
                      </a:r>
                    </a:p>
                  </a:txBody>
                  <a:tcPr marL="0" marR="0" marT="0" marB="0" horzOverflow="overflow">
                    <a:lnL>
                      <a:noFill/>
                    </a:lnL>
                    <a:lnR>
                      <a:noFill/>
                    </a:lnR>
                    <a:lnT>
                      <a:noFill/>
                    </a:lnT>
                    <a:lnB>
                      <a:noFill/>
                    </a:lnB>
                    <a:lnTlToBr>
                      <a:noFill/>
                    </a:lnTlToBr>
                    <a:lnBlToTr>
                      <a:noFill/>
                    </a:lnBlToTr>
                    <a:solidFill>
                      <a:srgbClr val="CDDE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Double moment 6-class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206x</a:t>
                      </a:r>
                    </a:p>
                  </a:txBody>
                  <a:tcPr marL="0" marR="0" marT="0" marB="0" horzOverflow="overflow">
                    <a:lnL>
                      <a:noFill/>
                    </a:lnL>
                    <a:lnR>
                      <a:noFill/>
                    </a:lnR>
                    <a:lnT>
                      <a:noFill/>
                    </a:lnT>
                    <a:lnB>
                      <a:noFill/>
                    </a:lnB>
                    <a:lnTlToBr>
                      <a:noFill/>
                    </a:lnTlToBr>
                    <a:lnBlToTr>
                      <a:noFill/>
                    </a:lnBlToTr>
                    <a:solidFill>
                      <a:srgbClr val="E8EFFF"/>
                    </a:solidFill>
                  </a:tcPr>
                </a:tc>
              </a:tr>
              <a:tr h="30086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Dudhia shortwave radiance</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409x</a:t>
                      </a:r>
                    </a:p>
                  </a:txBody>
                  <a:tcPr marL="0" marR="0" marT="0" marB="0" horzOverflow="overflow">
                    <a:lnL>
                      <a:noFill/>
                    </a:lnL>
                    <a:lnR>
                      <a:noFill/>
                    </a:lnR>
                    <a:lnT>
                      <a:noFill/>
                    </a:lnT>
                    <a:lnB>
                      <a:noFill/>
                    </a:lnB>
                    <a:lnTlToBr>
                      <a:noFill/>
                    </a:lnTlToBr>
                    <a:lnBlToTr>
                      <a:noFill/>
                    </a:lnBlToTr>
                    <a:solidFill>
                      <a:srgbClr val="CDDE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Goddard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1311x</a:t>
                      </a:r>
                    </a:p>
                  </a:txBody>
                  <a:tcPr marL="0" marR="0" marT="0" marB="0" horzOverflow="overflow">
                    <a:lnL>
                      <a:noFill/>
                    </a:lnL>
                    <a:lnR>
                      <a:noFill/>
                    </a:lnR>
                    <a:lnT>
                      <a:noFill/>
                    </a:lnT>
                    <a:lnB>
                      <a:noFill/>
                    </a:lnB>
                    <a:lnTlToBr>
                      <a:noFill/>
                    </a:lnTlToBr>
                    <a:lnBlToTr>
                      <a:noFill/>
                    </a:lnBlToTr>
                    <a:solidFill>
                      <a:srgbClr val="E8EFFF"/>
                    </a:solidFill>
                  </a:tcPr>
                </a:tc>
              </a:tr>
              <a:tr h="30086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Double moment 5-class microphysics</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206x</a:t>
                      </a:r>
                    </a:p>
                  </a:txBody>
                  <a:tcPr marL="0" marR="0" marT="0" marB="0" horzOverflow="overflow">
                    <a:lnL>
                      <a:noFill/>
                    </a:lnL>
                    <a:lnR>
                      <a:noFill/>
                    </a:lnR>
                    <a:lnT>
                      <a:noFill/>
                    </a:lnT>
                    <a:lnB>
                      <a:noFill/>
                    </a:lnB>
                    <a:lnTlToBr>
                      <a:noFill/>
                    </a:lnTlToBr>
                    <a:lnBlToTr>
                      <a:noFill/>
                    </a:lnBlToTr>
                    <a:solidFill>
                      <a:srgbClr val="CDDE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Total Energy Mass Flux surface layer</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214x</a:t>
                      </a:r>
                    </a:p>
                  </a:txBody>
                  <a:tcPr marL="0" marR="0" marT="0" marB="0" horzOverflow="overflow">
                    <a:lnL>
                      <a:noFill/>
                    </a:lnL>
                    <a:lnR>
                      <a:noFill/>
                    </a:lnR>
                    <a:lnT>
                      <a:noFill/>
                    </a:lnT>
                    <a:lnB>
                      <a:noFill/>
                    </a:lnB>
                    <a:lnTlToBr>
                      <a:noFill/>
                    </a:lnTlToBr>
                    <a:lnBlToTr>
                      <a:noFill/>
                    </a:lnBlToTr>
                    <a:solidFill>
                      <a:srgbClr val="E8EFFF"/>
                    </a:solidFill>
                  </a:tcPr>
                </a:tc>
              </a:tr>
              <a:tr h="426106">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000000"/>
                          </a:solidFill>
                          <a:effectLst/>
                          <a:latin typeface="Calibri" charset="0"/>
                          <a:cs typeface="DejaVu Sans" charset="0"/>
                        </a:rPr>
                        <a:t>Mellor-Yamada Nakanishi </a:t>
                      </a:r>
                      <a:r>
                        <a:rPr kumimoji="0" lang="en-US" sz="1300" b="0" i="0" u="none" strike="noStrike" cap="none" normalizeH="0" baseline="0" dirty="0" err="1" smtClean="0">
                          <a:ln>
                            <a:noFill/>
                          </a:ln>
                          <a:solidFill>
                            <a:srgbClr val="000000"/>
                          </a:solidFill>
                          <a:effectLst/>
                          <a:latin typeface="Calibri" charset="0"/>
                          <a:cs typeface="DejaVu Sans" charset="0"/>
                        </a:rPr>
                        <a:t>Niino</a:t>
                      </a:r>
                      <a:r>
                        <a:rPr kumimoji="0" lang="en-US" sz="1300" b="0" i="0" u="none" strike="noStrike" cap="none" normalizeH="0" baseline="0" dirty="0" smtClean="0">
                          <a:ln>
                            <a:noFill/>
                          </a:ln>
                          <a:solidFill>
                            <a:srgbClr val="000000"/>
                          </a:solidFill>
                          <a:effectLst/>
                          <a:latin typeface="Calibri" charset="0"/>
                          <a:cs typeface="DejaVu Sans" charset="0"/>
                        </a:rPr>
                        <a:t> surface layer</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113x</a:t>
                      </a:r>
                    </a:p>
                  </a:txBody>
                  <a:tcPr marL="0" marR="0" marT="0" marB="0" horzOverflow="overflow">
                    <a:lnL>
                      <a:noFill/>
                    </a:lnL>
                    <a:lnR>
                      <a:noFill/>
                    </a:lnR>
                    <a:lnT>
                      <a:noFill/>
                    </a:lnT>
                    <a:lnB>
                      <a:noFill/>
                    </a:lnB>
                    <a:lnTlToBr>
                      <a:noFill/>
                    </a:lnTlToBr>
                    <a:lnBlToTr>
                      <a:noFill/>
                    </a:lnBlToTr>
                    <a:solidFill>
                      <a:srgbClr val="CDDE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Single moment 5-class microphysics</a:t>
                      </a:r>
                    </a:p>
                  </a:txBody>
                  <a:tcPr marL="0" marR="0" marT="0" marB="0" horzOverflow="overflow">
                    <a:lnL>
                      <a:noFill/>
                    </a:lnL>
                    <a:lnR>
                      <a:noFill/>
                    </a:lnR>
                    <a:lnT>
                      <a:noFill/>
                    </a:lnT>
                    <a:lnB>
                      <a:noFill/>
                    </a:lnB>
                    <a:lnTlToBr>
                      <a:noFill/>
                    </a:lnTlToBr>
                    <a:lnBlToTr>
                      <a:noFill/>
                    </a:lnBlToTr>
                    <a:solidFill>
                      <a:srgbClr val="E8EF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350x</a:t>
                      </a:r>
                    </a:p>
                  </a:txBody>
                  <a:tcPr marL="0" marR="0" marT="0" marB="0" horzOverflow="overflow">
                    <a:lnL>
                      <a:noFill/>
                    </a:lnL>
                    <a:lnR>
                      <a:noFill/>
                    </a:lnR>
                    <a:lnT>
                      <a:noFill/>
                    </a:lnT>
                    <a:lnB>
                      <a:noFill/>
                    </a:lnB>
                    <a:lnTlToBr>
                      <a:noFill/>
                    </a:lnTlToBr>
                    <a:lnBlToTr>
                      <a:noFill/>
                    </a:lnBlToTr>
                    <a:solidFill>
                      <a:srgbClr val="E8EFFF"/>
                    </a:solidFill>
                  </a:tcPr>
                </a:tc>
              </a:tr>
              <a:tr h="302305">
                <a:tc>
                  <a:txBody>
                    <a:bodyPr/>
                    <a:lstStyle/>
                    <a:p>
                      <a:pPr marL="0" marR="0" lvl="0" indent="0" algn="l"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smtClean="0">
                          <a:ln>
                            <a:noFill/>
                          </a:ln>
                          <a:solidFill>
                            <a:srgbClr val="000000"/>
                          </a:solidFill>
                          <a:effectLst/>
                          <a:latin typeface="Calibri" charset="0"/>
                          <a:cs typeface="DejaVu Sans" charset="0"/>
                        </a:rPr>
                        <a:t>Pleim-Xiu surface layer</a:t>
                      </a:r>
                    </a:p>
                  </a:txBody>
                  <a:tcPr marL="0" marR="0" marT="0" marB="0" horzOverflow="overflow">
                    <a:lnL>
                      <a:noFill/>
                    </a:lnL>
                    <a:lnR>
                      <a:noFill/>
                    </a:lnR>
                    <a:lnT>
                      <a:noFill/>
                    </a:lnT>
                    <a:lnB>
                      <a:noFill/>
                    </a:lnB>
                    <a:lnTlToBr>
                      <a:noFill/>
                    </a:lnTlToBr>
                    <a:lnBlToTr>
                      <a:noFill/>
                    </a:lnBlToTr>
                    <a:solidFill>
                      <a:srgbClr val="CDDEFF"/>
                    </a:solidFill>
                  </a:tcPr>
                </a:tc>
                <a:tc>
                  <a:txBody>
                    <a:bodyPr/>
                    <a:lstStyle/>
                    <a:p>
                      <a:pPr marL="0" marR="0" lvl="0" indent="0" algn="ctr" defTabSz="457200" rtl="0" eaLnBrk="1" fontAlgn="base" latinLnBrk="0" hangingPunct="1">
                        <a:lnSpc>
                          <a:spcPct val="102000"/>
                        </a:lnSpc>
                        <a:spcBef>
                          <a:spcPct val="0"/>
                        </a:spcBef>
                        <a:spcAft>
                          <a:spcPct val="0"/>
                        </a:spcAft>
                        <a:buClr>
                          <a:srgbClr val="000000"/>
                        </a:buClr>
                        <a:buSzPct val="100000"/>
                        <a:buFont typeface="Times New Roman" pitchFamily="18" charset="0"/>
                        <a:buNone/>
                        <a:tabLst>
                          <a:tab pos="723900" algn="l"/>
                          <a:tab pos="1447800" algn="l"/>
                          <a:tab pos="2171700" algn="l"/>
                          <a:tab pos="2895600" algn="l"/>
                          <a:tab pos="3619500" algn="l"/>
                          <a:tab pos="4343400" algn="l"/>
                          <a:tab pos="5067300" algn="l"/>
                        </a:tabLst>
                      </a:pPr>
                      <a:r>
                        <a:rPr kumimoji="0" lang="en-US" sz="1300" b="0" i="0" u="none" strike="noStrike" cap="none" normalizeH="0" baseline="0" dirty="0" smtClean="0">
                          <a:ln>
                            <a:noFill/>
                          </a:ln>
                          <a:solidFill>
                            <a:srgbClr val="000000"/>
                          </a:solidFill>
                          <a:effectLst/>
                          <a:latin typeface="Calibri" charset="0"/>
                          <a:cs typeface="DejaVu Sans" charset="0"/>
                        </a:rPr>
                        <a:t>665x</a:t>
                      </a:r>
                    </a:p>
                  </a:txBody>
                  <a:tcPr marL="0" marR="0" marT="0" marB="0" horzOverflow="overflow">
                    <a:lnL>
                      <a:noFill/>
                    </a:lnL>
                    <a:lnR>
                      <a:noFill/>
                    </a:lnR>
                    <a:lnT>
                      <a:noFill/>
                    </a:lnT>
                    <a:lnB>
                      <a:noFill/>
                    </a:lnB>
                    <a:lnTlToBr>
                      <a:noFill/>
                    </a:lnTlToBr>
                    <a:lnBlToTr>
                      <a:noFill/>
                    </a:lnBlToTr>
                    <a:solidFill>
                      <a:srgbClr val="CDDEFF"/>
                    </a:solidFill>
                  </a:tcPr>
                </a:tc>
              </a:tr>
            </a:tbl>
          </a:graphicData>
        </a:graphic>
      </p:graphicFrame>
      <p:sp>
        <p:nvSpPr>
          <p:cNvPr id="337961" name="Rectangle 40"/>
          <p:cNvSpPr>
            <a:spLocks noChangeArrowheads="1"/>
          </p:cNvSpPr>
          <p:nvPr/>
        </p:nvSpPr>
        <p:spPr bwMode="auto">
          <a:xfrm>
            <a:off x="0" y="802164"/>
            <a:ext cx="4269504" cy="5784098"/>
          </a:xfrm>
          <a:prstGeom prst="rect">
            <a:avLst/>
          </a:prstGeom>
          <a:blipFill dpi="0" rotWithShape="0">
            <a:blip r:embed="rId3">
              <a:extLst>
                <a:ext uri="{28A0092B-C50C-407E-A947-70E740481C1C}">
                  <a14:useLocalDpi xmlns:a14="http://schemas.microsoft.com/office/drawing/2010/main"/>
                </a:ext>
              </a:extLst>
            </a:blip>
            <a:srcRect/>
            <a:stretch>
              <a:fillRect/>
            </a:stretch>
          </a:blip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181" tIns="41092" rIns="82181" bIns="41092" anchor="ctr"/>
          <a:lstStyle>
            <a:lvl1pPr eaLnBrk="0" hangingPunct="0">
              <a:defRPr>
                <a:solidFill>
                  <a:schemeClr val="tx1"/>
                </a:solidFill>
                <a:latin typeface="Arial" pitchFamily="34" charset="0"/>
                <a:ea typeface="DejaVu Sans"/>
                <a:cs typeface="DejaVu Sans"/>
              </a:defRPr>
            </a:lvl1pPr>
            <a:lvl2pPr marL="742950" indent="-285750" eaLnBrk="0" hangingPunct="0">
              <a:defRPr>
                <a:solidFill>
                  <a:schemeClr val="tx1"/>
                </a:solidFill>
                <a:latin typeface="Arial" pitchFamily="34" charset="0"/>
                <a:ea typeface="DejaVu Sans"/>
                <a:cs typeface="DejaVu Sans"/>
              </a:defRPr>
            </a:lvl2pPr>
            <a:lvl3pPr marL="1143000" indent="-228600" eaLnBrk="0" hangingPunct="0">
              <a:defRPr>
                <a:solidFill>
                  <a:schemeClr val="tx1"/>
                </a:solidFill>
                <a:latin typeface="Arial" pitchFamily="34" charset="0"/>
                <a:ea typeface="DejaVu Sans"/>
                <a:cs typeface="DejaVu Sans"/>
              </a:defRPr>
            </a:lvl3pPr>
            <a:lvl4pPr marL="1600200" indent="-228600" eaLnBrk="0" hangingPunct="0">
              <a:defRPr>
                <a:solidFill>
                  <a:schemeClr val="tx1"/>
                </a:solidFill>
                <a:latin typeface="Arial" pitchFamily="34" charset="0"/>
                <a:ea typeface="DejaVu Sans"/>
                <a:cs typeface="DejaVu Sans"/>
              </a:defRPr>
            </a:lvl4pPr>
            <a:lvl5pPr marL="2057400" indent="-228600" eaLnBrk="0" hangingPunct="0">
              <a:defRPr>
                <a:solidFill>
                  <a:schemeClr val="tx1"/>
                </a:solidFill>
                <a:latin typeface="Arial" pitchFamily="34" charset="0"/>
                <a:ea typeface="DejaVu Sans"/>
                <a:cs typeface="DejaVu Sans"/>
              </a:defRPr>
            </a:lvl5pPr>
            <a:lvl6pPr marL="2514600" indent="-228600" defTabSz="449263" eaLnBrk="0" fontAlgn="base" hangingPunct="0">
              <a:spcBef>
                <a:spcPct val="0"/>
              </a:spcBef>
              <a:spcAft>
                <a:spcPct val="0"/>
              </a:spcAft>
              <a:defRPr>
                <a:solidFill>
                  <a:schemeClr val="tx1"/>
                </a:solidFill>
                <a:latin typeface="Arial" pitchFamily="34" charset="0"/>
                <a:ea typeface="DejaVu Sans"/>
                <a:cs typeface="DejaVu Sans"/>
              </a:defRPr>
            </a:lvl6pPr>
            <a:lvl7pPr marL="2971800" indent="-228600" defTabSz="449263" eaLnBrk="0" fontAlgn="base" hangingPunct="0">
              <a:spcBef>
                <a:spcPct val="0"/>
              </a:spcBef>
              <a:spcAft>
                <a:spcPct val="0"/>
              </a:spcAft>
              <a:defRPr>
                <a:solidFill>
                  <a:schemeClr val="tx1"/>
                </a:solidFill>
                <a:latin typeface="Arial" pitchFamily="34" charset="0"/>
                <a:ea typeface="DejaVu Sans"/>
                <a:cs typeface="DejaVu Sans"/>
              </a:defRPr>
            </a:lvl7pPr>
            <a:lvl8pPr marL="3429000" indent="-228600" defTabSz="449263" eaLnBrk="0" fontAlgn="base" hangingPunct="0">
              <a:spcBef>
                <a:spcPct val="0"/>
              </a:spcBef>
              <a:spcAft>
                <a:spcPct val="0"/>
              </a:spcAft>
              <a:defRPr>
                <a:solidFill>
                  <a:schemeClr val="tx1"/>
                </a:solidFill>
                <a:latin typeface="Arial" pitchFamily="34" charset="0"/>
                <a:ea typeface="DejaVu Sans"/>
                <a:cs typeface="DejaVu Sans"/>
              </a:defRPr>
            </a:lvl8pPr>
            <a:lvl9pPr marL="3886200" indent="-228600" defTabSz="449263" eaLnBrk="0" fontAlgn="base" hangingPunct="0">
              <a:spcBef>
                <a:spcPct val="0"/>
              </a:spcBef>
              <a:spcAft>
                <a:spcPct val="0"/>
              </a:spcAft>
              <a:defRPr>
                <a:solidFill>
                  <a:schemeClr val="tx1"/>
                </a:solidFill>
                <a:latin typeface="Arial" pitchFamily="34" charset="0"/>
                <a:ea typeface="DejaVu Sans"/>
                <a:cs typeface="DejaVu Sans"/>
              </a:defRPr>
            </a:lvl9pPr>
          </a:lstStyle>
          <a:p>
            <a:pPr defTabSz="407526" eaLnBrk="1" fontAlgn="base">
              <a:lnSpc>
                <a:spcPct val="93000"/>
              </a:lnSpc>
              <a:spcBef>
                <a:spcPct val="0"/>
              </a:spcBef>
              <a:spcAft>
                <a:spcPct val="0"/>
              </a:spcAft>
              <a:buClr>
                <a:srgbClr val="000000"/>
              </a:buClr>
              <a:buSzPct val="100000"/>
            </a:pPr>
            <a:endParaRPr lang="en-US" altLang="en-US" smtClean="0">
              <a:solidFill>
                <a:srgbClr val="000000"/>
              </a:solidFill>
            </a:endParaRPr>
          </a:p>
        </p:txBody>
      </p:sp>
      <p:sp>
        <p:nvSpPr>
          <p:cNvPr id="2" name="Slide Number Placeholder 1"/>
          <p:cNvSpPr>
            <a:spLocks noGrp="1"/>
          </p:cNvSpPr>
          <p:nvPr>
            <p:ph type="sldNum" sz="quarter" idx="12"/>
          </p:nvPr>
        </p:nvSpPr>
        <p:spPr/>
        <p:txBody>
          <a:bodyPr/>
          <a:lstStyle/>
          <a:p>
            <a:fld id="{4F9083E6-8A29-454B-B0D1-F924F437D023}" type="slidenum">
              <a:rPr lang="en-US" smtClean="0"/>
              <a:t>25</a:t>
            </a:fld>
            <a:endParaRPr lang="en-US"/>
          </a:p>
        </p:txBody>
      </p:sp>
    </p:spTree>
    <p:extLst>
      <p:ext uri="{BB962C8B-B14F-4D97-AF65-F5344CB8AC3E}">
        <p14:creationId xmlns:p14="http://schemas.microsoft.com/office/powerpoint/2010/main" val="228418197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0" y="3209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 name="TextBox 3"/>
          <p:cNvSpPr txBox="1"/>
          <p:nvPr/>
        </p:nvSpPr>
        <p:spPr>
          <a:xfrm>
            <a:off x="0" y="36493"/>
            <a:ext cx="9144000" cy="1384995"/>
          </a:xfrm>
          <a:prstGeom prst="rect">
            <a:avLst/>
          </a:prstGeom>
          <a:noFill/>
        </p:spPr>
        <p:txBody>
          <a:bodyPr wrap="square" rtlCol="0">
            <a:spAutoFit/>
          </a:bodyPr>
          <a:lstStyle/>
          <a:p>
            <a:pPr algn="ctr"/>
            <a:r>
              <a:rPr lang="en-US" sz="2800" b="1" dirty="0" smtClean="0">
                <a:solidFill>
                  <a:srgbClr val="FF0000"/>
                </a:solidFill>
              </a:rPr>
              <a:t>Accelerator-based (GPU/MIC) </a:t>
            </a:r>
            <a:r>
              <a:rPr lang="en-US" sz="2800" b="1" dirty="0" smtClean="0">
                <a:solidFill>
                  <a:srgbClr val="0000FF"/>
                </a:solidFill>
              </a:rPr>
              <a:t>WRF model development at SSEC/CIMSS UW-Madison</a:t>
            </a:r>
          </a:p>
          <a:p>
            <a:pPr algn="ctr"/>
            <a:r>
              <a:rPr lang="en-US" sz="2800" b="1" dirty="0" smtClean="0">
                <a:solidFill>
                  <a:srgbClr val="00FF00"/>
                </a:solidFill>
              </a:rPr>
              <a:t>- </a:t>
            </a:r>
            <a:r>
              <a:rPr lang="en-US" sz="2000" b="1" dirty="0" smtClean="0">
                <a:solidFill>
                  <a:srgbClr val="008000"/>
                </a:solidFill>
              </a:rPr>
              <a:t>Will greatly benefit high resolution regional forecasting real-time capability </a:t>
            </a:r>
            <a:endParaRPr lang="en-US" sz="2000" b="1" dirty="0">
              <a:solidFill>
                <a:srgbClr val="008000"/>
              </a:solidFill>
            </a:endParaRPr>
          </a:p>
        </p:txBody>
      </p:sp>
      <p:sp>
        <p:nvSpPr>
          <p:cNvPr id="2" name="TextBox 1"/>
          <p:cNvSpPr txBox="1"/>
          <p:nvPr/>
        </p:nvSpPr>
        <p:spPr>
          <a:xfrm>
            <a:off x="152400" y="1371600"/>
            <a:ext cx="8839200" cy="4985980"/>
          </a:xfrm>
          <a:prstGeom prst="rect">
            <a:avLst/>
          </a:prstGeom>
          <a:noFill/>
        </p:spPr>
        <p:txBody>
          <a:bodyPr wrap="square" rtlCol="0">
            <a:spAutoFit/>
          </a:bodyPr>
          <a:lstStyle/>
          <a:p>
            <a:pPr marL="285750" indent="-285750">
              <a:buFont typeface="Arial"/>
              <a:buChar char="•"/>
            </a:pPr>
            <a:r>
              <a:rPr lang="en-US" sz="2400" dirty="0" smtClean="0">
                <a:solidFill>
                  <a:srgbClr val="660066"/>
                </a:solidFill>
              </a:rPr>
              <a:t>Intel</a:t>
            </a:r>
            <a:r>
              <a:rPr lang="en-US" sz="2400" dirty="0" smtClean="0"/>
              <a:t> awarded SSEC a two-year grant to develop Intel MIC Xeon Phi Coprocessor based WRF using open ACC common architecture</a:t>
            </a:r>
          </a:p>
          <a:p>
            <a:pPr marL="742950" lvl="1" indent="-285750">
              <a:buFont typeface="Arial"/>
              <a:buChar char="•"/>
            </a:pPr>
            <a:r>
              <a:rPr lang="en-US" sz="2200" dirty="0" smtClean="0"/>
              <a:t>SSEC becomes one of the Intel Parallel Computing Center (IPCC)</a:t>
            </a:r>
          </a:p>
          <a:p>
            <a:pPr marL="742950" lvl="1" indent="-285750">
              <a:buFont typeface="Arial"/>
              <a:buChar char="•"/>
            </a:pPr>
            <a:r>
              <a:rPr lang="en-US" sz="2200" dirty="0" smtClean="0"/>
              <a:t>Open Source with minimum changes to WRF existing code structure</a:t>
            </a:r>
          </a:p>
          <a:p>
            <a:pPr marL="742950" lvl="1" indent="-285750">
              <a:buFont typeface="Arial"/>
              <a:buChar char="•"/>
            </a:pPr>
            <a:r>
              <a:rPr lang="en-US" sz="2200" dirty="0" smtClean="0"/>
              <a:t>Less time consumption to adopt/adapt</a:t>
            </a:r>
          </a:p>
          <a:p>
            <a:pPr marL="742950" lvl="1" indent="-285750">
              <a:buFont typeface="Arial"/>
              <a:buChar char="•"/>
            </a:pPr>
            <a:r>
              <a:rPr lang="en-US" sz="2200" dirty="0" smtClean="0"/>
              <a:t>Projected speedup is about &lt;10 </a:t>
            </a:r>
          </a:p>
          <a:p>
            <a:pPr marL="285750" indent="-285750">
              <a:buFont typeface="Arial"/>
              <a:buChar char="•"/>
            </a:pPr>
            <a:r>
              <a:rPr lang="en-US" sz="2400" dirty="0" smtClean="0">
                <a:solidFill>
                  <a:srgbClr val="660066"/>
                </a:solidFill>
              </a:rPr>
              <a:t>NVIDIA</a:t>
            </a:r>
            <a:r>
              <a:rPr lang="en-US" sz="2400" dirty="0" smtClean="0"/>
              <a:t>, world largest GPU chip maker, is considering funding SSEC to develop a GPU-CPU Hybrid WRF prototype using CUDA architecture</a:t>
            </a:r>
          </a:p>
          <a:p>
            <a:pPr marL="742950" lvl="1" indent="-285750">
              <a:buFont typeface="Arial"/>
              <a:buChar char="•"/>
            </a:pPr>
            <a:r>
              <a:rPr lang="en-US" sz="2200" dirty="0" smtClean="0"/>
              <a:t>CUDA based unique architecture </a:t>
            </a:r>
          </a:p>
          <a:p>
            <a:pPr marL="742950" lvl="1" indent="-285750">
              <a:buFont typeface="Arial"/>
              <a:buChar char="•"/>
            </a:pPr>
            <a:r>
              <a:rPr lang="en-US" sz="2200" dirty="0" smtClean="0"/>
              <a:t>Need time consuming code porting &amp; optimization</a:t>
            </a:r>
          </a:p>
          <a:p>
            <a:pPr marL="742950" lvl="1" indent="-285750">
              <a:buFont typeface="Arial"/>
              <a:buChar char="•"/>
            </a:pPr>
            <a:r>
              <a:rPr lang="en-US" sz="2200" dirty="0" smtClean="0"/>
              <a:t>Projected speedup is about ~100</a:t>
            </a:r>
          </a:p>
          <a:p>
            <a:pPr marL="285750" indent="-285750">
              <a:buFont typeface="Arial"/>
              <a:buChar char="•"/>
            </a:pPr>
            <a:r>
              <a:rPr lang="en-US" sz="2200" dirty="0" smtClean="0">
                <a:solidFill>
                  <a:srgbClr val="660066"/>
                </a:solidFill>
              </a:rPr>
              <a:t>IBM</a:t>
            </a:r>
            <a:r>
              <a:rPr lang="en-US" sz="2200" dirty="0" smtClean="0"/>
              <a:t> Power architect, WRF experiment with POWER CPU+ NVIDIA GPU </a:t>
            </a:r>
          </a:p>
          <a:p>
            <a:pPr marL="285750" indent="-285750">
              <a:buFont typeface="Arial"/>
              <a:buChar char="•"/>
            </a:pPr>
            <a:r>
              <a:rPr lang="en-US" sz="2200" dirty="0" smtClean="0">
                <a:solidFill>
                  <a:srgbClr val="660066"/>
                </a:solidFill>
              </a:rPr>
              <a:t>TQI</a:t>
            </a:r>
            <a:r>
              <a:rPr lang="en-US" sz="2200" dirty="0" smtClean="0"/>
              <a:t>, GPU/CUDA based WRF for Low Latency </a:t>
            </a:r>
            <a:r>
              <a:rPr lang="en-US" sz="2200" dirty="0" err="1" smtClean="0"/>
              <a:t>Wx</a:t>
            </a:r>
            <a:r>
              <a:rPr lang="en-US" sz="2200" dirty="0" smtClean="0"/>
              <a:t> Forecast applications</a:t>
            </a:r>
            <a:endParaRPr lang="en-US" sz="2200" dirty="0"/>
          </a:p>
        </p:txBody>
      </p:sp>
    </p:spTree>
    <p:extLst>
      <p:ext uri="{BB962C8B-B14F-4D97-AF65-F5344CB8AC3E}">
        <p14:creationId xmlns:p14="http://schemas.microsoft.com/office/powerpoint/2010/main" val="24078356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04800" y="1547430"/>
            <a:ext cx="8534400" cy="483209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000" b="1" dirty="0"/>
              <a:t>With strong support from NASA &amp; NOAA support, SSEC/UW </a:t>
            </a:r>
            <a:r>
              <a:rPr lang="en-US" sz="2000" b="1" dirty="0">
                <a:solidFill>
                  <a:srgbClr val="FF0000"/>
                </a:solidFill>
              </a:rPr>
              <a:t>is committed to fully support NASA &amp; NOAA Direct </a:t>
            </a:r>
            <a:r>
              <a:rPr lang="en-US" sz="2000" b="1" dirty="0" smtClean="0">
                <a:solidFill>
                  <a:srgbClr val="FF0000"/>
                </a:solidFill>
              </a:rPr>
              <a:t>Readout</a:t>
            </a:r>
            <a:r>
              <a:rPr lang="en-US" sz="2000" b="1" dirty="0">
                <a:solidFill>
                  <a:srgbClr val="FF0000"/>
                </a:solidFill>
              </a:rPr>
              <a:t>/Broadcast activities to</a:t>
            </a:r>
            <a:r>
              <a:rPr lang="en-US" sz="2000" b="1" dirty="0"/>
              <a:t>:</a:t>
            </a:r>
          </a:p>
          <a:p>
            <a:endParaRPr lang="en-US" sz="800" b="1" dirty="0"/>
          </a:p>
          <a:p>
            <a:pPr>
              <a:buFont typeface="Wingdings" charset="0"/>
              <a:buChar char="Ø"/>
            </a:pPr>
            <a:r>
              <a:rPr lang="en-US" sz="2000" u="sng" dirty="0"/>
              <a:t>Maintain existing DB Processing Packages </a:t>
            </a:r>
            <a:r>
              <a:rPr lang="en-US" sz="2000" dirty="0"/>
              <a:t>(i.e. </a:t>
            </a:r>
            <a:r>
              <a:rPr lang="en-US" sz="2000" dirty="0">
                <a:solidFill>
                  <a:srgbClr val="00B050"/>
                </a:solidFill>
              </a:rPr>
              <a:t>IMAPP</a:t>
            </a:r>
            <a:r>
              <a:rPr lang="en-US" sz="2000" dirty="0"/>
              <a:t>) for MODIS and AIRS </a:t>
            </a:r>
            <a:r>
              <a:rPr lang="en-US" sz="2000" u="sng" dirty="0"/>
              <a:t>and to develop new capabilities/applications </a:t>
            </a:r>
            <a:r>
              <a:rPr lang="en-US" sz="2000" u="sng" dirty="0" smtClean="0"/>
              <a:t>and package</a:t>
            </a:r>
            <a:r>
              <a:rPr lang="en-US" sz="2000" dirty="0" smtClean="0">
                <a:solidFill>
                  <a:srgbClr val="00B050"/>
                </a:solidFill>
              </a:rPr>
              <a:t> </a:t>
            </a:r>
            <a:r>
              <a:rPr lang="en-US" sz="2000" dirty="0" smtClean="0"/>
              <a:t>for </a:t>
            </a:r>
            <a:r>
              <a:rPr lang="en-US" sz="2000" dirty="0"/>
              <a:t>NPP/JPSS (CSPP, </a:t>
            </a:r>
            <a:r>
              <a:rPr lang="en-US" sz="2000" dirty="0" smtClean="0"/>
              <a:t>LEO/GEO)</a:t>
            </a:r>
            <a:r>
              <a:rPr lang="en-US" sz="2000" dirty="0"/>
              <a:t>, &amp; METOP (L1-L2 PP) systems.</a:t>
            </a:r>
            <a:endParaRPr lang="en-US" sz="2000" b="1" dirty="0"/>
          </a:p>
          <a:p>
            <a:pPr>
              <a:buFont typeface="Wingdings" charset="0"/>
              <a:buChar char="Ø"/>
            </a:pPr>
            <a:r>
              <a:rPr lang="en-US" sz="2000" u="sng" dirty="0"/>
              <a:t>Upgrade DB real-time processing system efficiency, functions</a:t>
            </a:r>
            <a:r>
              <a:rPr lang="en-US" sz="2000" dirty="0"/>
              <a:t>, and effort in enhancing </a:t>
            </a:r>
            <a:r>
              <a:rPr lang="en-US" sz="2000" dirty="0">
                <a:solidFill>
                  <a:srgbClr val="7030A0"/>
                </a:solidFill>
              </a:rPr>
              <a:t>Numerical Weather Prediction (</a:t>
            </a:r>
            <a:r>
              <a:rPr lang="en-US" sz="2000" dirty="0" smtClean="0">
                <a:solidFill>
                  <a:srgbClr val="7030A0"/>
                </a:solidFill>
              </a:rPr>
              <a:t>DBCRAS-&gt;GPU-WRF) </a:t>
            </a:r>
            <a:r>
              <a:rPr lang="en-US" sz="2000" dirty="0">
                <a:solidFill>
                  <a:srgbClr val="7030A0"/>
                </a:solidFill>
              </a:rPr>
              <a:t>and air quality model (IDEA-I) and other applications to directly assimilate real time products </a:t>
            </a:r>
            <a:r>
              <a:rPr lang="en-US" sz="2000" dirty="0"/>
              <a:t>(i.e. clouds, water vapor, and aerosol) to optimize broad use of DB products.</a:t>
            </a:r>
          </a:p>
          <a:p>
            <a:pPr>
              <a:buFont typeface="Wingdings" charset="0"/>
              <a:buChar char="Ø"/>
            </a:pPr>
            <a:r>
              <a:rPr lang="en-US" sz="2000" u="sng" dirty="0" smtClean="0"/>
              <a:t>Support </a:t>
            </a:r>
            <a:r>
              <a:rPr lang="en-US" sz="2000" u="sng" dirty="0"/>
              <a:t>NOAA NNWS offices &amp; Real-Time DB users</a:t>
            </a:r>
            <a:r>
              <a:rPr lang="en-US" sz="2000" dirty="0"/>
              <a:t> in </a:t>
            </a:r>
            <a:r>
              <a:rPr lang="en-US" sz="2000" dirty="0">
                <a:solidFill>
                  <a:srgbClr val="0070C0"/>
                </a:solidFill>
              </a:rPr>
              <a:t>the efficient and broad use of the current and future polar orbiting satellite data/information</a:t>
            </a:r>
            <a:r>
              <a:rPr lang="en-US" sz="2000" dirty="0"/>
              <a:t>.</a:t>
            </a:r>
          </a:p>
          <a:p>
            <a:pPr>
              <a:buFont typeface="Wingdings" charset="0"/>
              <a:buChar char="Ø"/>
            </a:pPr>
            <a:r>
              <a:rPr lang="en-US" sz="2000" u="sng" dirty="0"/>
              <a:t>Offer DB users </a:t>
            </a:r>
            <a:r>
              <a:rPr lang="en-US" sz="2000" u="sng" dirty="0">
                <a:solidFill>
                  <a:srgbClr val="990000"/>
                </a:solidFill>
              </a:rPr>
              <a:t>training workshops </a:t>
            </a:r>
            <a:r>
              <a:rPr lang="en-US" sz="2000" dirty="0"/>
              <a:t>in processing algorithms, S/W package operations and real-time </a:t>
            </a:r>
            <a:r>
              <a:rPr lang="en-US" sz="2000" dirty="0" smtClean="0"/>
              <a:t>applications</a:t>
            </a:r>
          </a:p>
          <a:p>
            <a:pPr>
              <a:buFont typeface="Wingdings" charset="0"/>
              <a:buChar char="Ø"/>
            </a:pPr>
            <a:r>
              <a:rPr lang="en-US" sz="2000" dirty="0" smtClean="0"/>
              <a:t>Organize CSPP/IMAPP Users’ Group meeting as often as needed</a:t>
            </a:r>
          </a:p>
          <a:p>
            <a:pPr>
              <a:buFont typeface="Wingdings" charset="0"/>
              <a:buChar char="Ø"/>
            </a:pPr>
            <a:r>
              <a:rPr lang="en-US" sz="2000" dirty="0" smtClean="0">
                <a:solidFill>
                  <a:srgbClr val="008000"/>
                </a:solidFill>
              </a:rPr>
              <a:t>Innovate to support JPSS/GOES-R program goal and  program Scientists’ vision</a:t>
            </a:r>
            <a:endParaRPr lang="en-US" sz="2000" dirty="0">
              <a:solidFill>
                <a:srgbClr val="008000"/>
              </a:solidFill>
            </a:endParaRPr>
          </a:p>
        </p:txBody>
      </p:sp>
      <p:sp>
        <p:nvSpPr>
          <p:cNvPr id="6" name="Title 1"/>
          <p:cNvSpPr txBox="1">
            <a:spLocks/>
          </p:cNvSpPr>
          <p:nvPr/>
        </p:nvSpPr>
        <p:spPr bwMode="auto">
          <a:xfrm>
            <a:off x="171462" y="215900"/>
            <a:ext cx="8769338" cy="11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 charset="-128"/>
                <a:cs typeface="ＭＳ Ｐゴシック" pitchFamily="-1" charset="-128"/>
              </a:defRPr>
            </a:lvl1pPr>
            <a:lvl2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2pPr>
            <a:lvl3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3pPr>
            <a:lvl4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4pPr>
            <a:lvl5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5pPr>
            <a:lvl6pPr marL="4572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6pPr>
            <a:lvl7pPr marL="9144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7pPr>
            <a:lvl8pPr marL="13716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8pPr>
            <a:lvl9pPr marL="18288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9pPr>
          </a:lstStyle>
          <a:p>
            <a:r>
              <a:rPr lang="en-US" sz="2800" b="1" dirty="0"/>
              <a:t>The Advancement of Community Based LEO and GEO Satellite Processing and Application </a:t>
            </a:r>
            <a:r>
              <a:rPr lang="en-US" sz="2800" b="1" dirty="0" smtClean="0"/>
              <a:t>Packages</a:t>
            </a:r>
          </a:p>
          <a:p>
            <a:r>
              <a:rPr lang="en-US" sz="2400" b="1" dirty="0" smtClean="0">
                <a:solidFill>
                  <a:srgbClr val="000090"/>
                </a:solidFill>
              </a:rPr>
              <a:t>Summary</a:t>
            </a:r>
            <a:endParaRPr lang="en-US" sz="2400" b="1" dirty="0">
              <a:solidFill>
                <a:srgbClr val="000090"/>
              </a:solidFill>
            </a:endParaRPr>
          </a:p>
        </p:txBody>
      </p:sp>
    </p:spTree>
    <p:extLst>
      <p:ext uri="{BB962C8B-B14F-4D97-AF65-F5344CB8AC3E}">
        <p14:creationId xmlns:p14="http://schemas.microsoft.com/office/powerpoint/2010/main" val="2657972914"/>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fade">
                                      <p:cBhvr>
                                        <p:cTn id="35" dur="1000"/>
                                        <p:tgtEl>
                                          <p:spTgt spid="2">
                                            <p:txEl>
                                              <p:pRg st="6" end="6"/>
                                            </p:txEl>
                                          </p:spTgt>
                                        </p:tgtEl>
                                      </p:cBhvr>
                                    </p:animEffect>
                                    <p:anim calcmode="lin" valueType="num">
                                      <p:cBhvr>
                                        <p:cTn id="36"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1000"/>
                                        <p:tgtEl>
                                          <p:spTgt spid="2">
                                            <p:txEl>
                                              <p:pRg st="7" end="7"/>
                                            </p:txEl>
                                          </p:spTgt>
                                        </p:tgtEl>
                                      </p:cBhvr>
                                    </p:animEffect>
                                    <p:anim calcmode="lin" valueType="num">
                                      <p:cBhvr>
                                        <p:cTn id="43"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1" y="2966053"/>
            <a:ext cx="7797800" cy="3785652"/>
          </a:xfrm>
          <a:prstGeom prst="rect">
            <a:avLst/>
          </a:prstGeom>
        </p:spPr>
        <p:txBody>
          <a:bodyPr wrap="square">
            <a:spAutoFit/>
          </a:bodyPr>
          <a:lstStyle/>
          <a:p>
            <a:pPr algn="ctr" eaLnBrk="1" hangingPunct="1">
              <a:defRPr/>
            </a:pPr>
            <a:r>
              <a:rPr lang="en-US" sz="2400" b="1" dirty="0" smtClean="0"/>
              <a:t>CSPP Team</a:t>
            </a:r>
          </a:p>
          <a:p>
            <a:pPr eaLnBrk="1" hangingPunct="1">
              <a:defRPr/>
            </a:pPr>
            <a:r>
              <a:rPr lang="en-US" sz="2400" b="1" dirty="0" smtClean="0">
                <a:solidFill>
                  <a:srgbClr val="800000"/>
                </a:solidFill>
              </a:rPr>
              <a:t>CSPP </a:t>
            </a:r>
            <a:r>
              <a:rPr lang="en-US" sz="2400" b="1" dirty="0">
                <a:solidFill>
                  <a:srgbClr val="800000"/>
                </a:solidFill>
              </a:rPr>
              <a:t>LEO:</a:t>
            </a:r>
          </a:p>
          <a:p>
            <a:pPr eaLnBrk="1" hangingPunct="1">
              <a:defRPr/>
            </a:pPr>
            <a:r>
              <a:rPr lang="en-US" sz="2400" b="1" dirty="0">
                <a:solidFill>
                  <a:srgbClr val="000090"/>
                </a:solidFill>
              </a:rPr>
              <a:t>Allen Huang, Liam </a:t>
            </a:r>
            <a:r>
              <a:rPr lang="en-US" sz="2400" b="1" dirty="0" err="1">
                <a:solidFill>
                  <a:srgbClr val="000090"/>
                </a:solidFill>
              </a:rPr>
              <a:t>Gumley</a:t>
            </a:r>
            <a:r>
              <a:rPr lang="en-US" sz="2400" b="1" dirty="0">
                <a:solidFill>
                  <a:srgbClr val="000090"/>
                </a:solidFill>
              </a:rPr>
              <a:t>, Kathy </a:t>
            </a:r>
            <a:r>
              <a:rPr lang="en-US" sz="2400" b="1" dirty="0" err="1">
                <a:solidFill>
                  <a:srgbClr val="000090"/>
                </a:solidFill>
              </a:rPr>
              <a:t>Strabala</a:t>
            </a:r>
            <a:r>
              <a:rPr lang="en-US" sz="2400" b="1" dirty="0">
                <a:solidFill>
                  <a:srgbClr val="000090"/>
                </a:solidFill>
              </a:rPr>
              <a:t>, Scott </a:t>
            </a:r>
            <a:r>
              <a:rPr lang="en-US" sz="2400" b="1" dirty="0" err="1">
                <a:solidFill>
                  <a:srgbClr val="000090"/>
                </a:solidFill>
              </a:rPr>
              <a:t>Mindock</a:t>
            </a:r>
            <a:r>
              <a:rPr lang="en-US" sz="2400" b="1" dirty="0">
                <a:solidFill>
                  <a:srgbClr val="000090"/>
                </a:solidFill>
              </a:rPr>
              <a:t>, Ray Garcia, Graeme Martin, Geoff </a:t>
            </a:r>
            <a:r>
              <a:rPr lang="en-US" sz="2400" b="1" dirty="0" err="1">
                <a:solidFill>
                  <a:srgbClr val="000090"/>
                </a:solidFill>
              </a:rPr>
              <a:t>Cureton</a:t>
            </a:r>
            <a:r>
              <a:rPr lang="en-US" sz="2400" b="1" dirty="0">
                <a:solidFill>
                  <a:srgbClr val="000090"/>
                </a:solidFill>
              </a:rPr>
              <a:t>, Elisabeth </a:t>
            </a:r>
            <a:r>
              <a:rPr lang="en-US" sz="2400" b="1" dirty="0" err="1">
                <a:solidFill>
                  <a:srgbClr val="000090"/>
                </a:solidFill>
              </a:rPr>
              <a:t>Weisz</a:t>
            </a:r>
            <a:r>
              <a:rPr lang="en-US" sz="2400" b="1" dirty="0">
                <a:solidFill>
                  <a:srgbClr val="000090"/>
                </a:solidFill>
              </a:rPr>
              <a:t>, Nadia Smith, Nick </a:t>
            </a:r>
            <a:r>
              <a:rPr lang="en-US" sz="2400" b="1" dirty="0" err="1">
                <a:solidFill>
                  <a:srgbClr val="000090"/>
                </a:solidFill>
              </a:rPr>
              <a:t>Bearson</a:t>
            </a:r>
            <a:r>
              <a:rPr lang="en-US" sz="2400" b="1" dirty="0">
                <a:solidFill>
                  <a:srgbClr val="000090"/>
                </a:solidFill>
              </a:rPr>
              <a:t>, James Davies, Jessica Braun</a:t>
            </a:r>
          </a:p>
          <a:p>
            <a:pPr eaLnBrk="1" hangingPunct="1">
              <a:defRPr/>
            </a:pPr>
            <a:endParaRPr lang="en-US" sz="2400" b="1" dirty="0" smtClean="0">
              <a:solidFill>
                <a:srgbClr val="000090"/>
              </a:solidFill>
            </a:endParaRPr>
          </a:p>
          <a:p>
            <a:pPr eaLnBrk="1" hangingPunct="1">
              <a:defRPr/>
            </a:pPr>
            <a:r>
              <a:rPr lang="en-US" sz="2400" b="1" dirty="0" smtClean="0">
                <a:solidFill>
                  <a:srgbClr val="800000"/>
                </a:solidFill>
              </a:rPr>
              <a:t>CSPP </a:t>
            </a:r>
            <a:r>
              <a:rPr lang="en-US" sz="2400" b="1" dirty="0">
                <a:solidFill>
                  <a:srgbClr val="800000"/>
                </a:solidFill>
              </a:rPr>
              <a:t>GEO:</a:t>
            </a:r>
          </a:p>
          <a:p>
            <a:pPr eaLnBrk="1" hangingPunct="1">
              <a:defRPr/>
            </a:pPr>
            <a:r>
              <a:rPr lang="en-US" sz="2400" b="1" dirty="0">
                <a:solidFill>
                  <a:srgbClr val="000090"/>
                </a:solidFill>
              </a:rPr>
              <a:t>Liam </a:t>
            </a:r>
            <a:r>
              <a:rPr lang="en-US" sz="2400" b="1" dirty="0" err="1">
                <a:solidFill>
                  <a:srgbClr val="000090"/>
                </a:solidFill>
              </a:rPr>
              <a:t>Gumley</a:t>
            </a:r>
            <a:r>
              <a:rPr lang="en-US" sz="2400" b="1" dirty="0">
                <a:solidFill>
                  <a:srgbClr val="000090"/>
                </a:solidFill>
              </a:rPr>
              <a:t>, Graeme Martin, Kathy </a:t>
            </a:r>
            <a:r>
              <a:rPr lang="en-US" sz="2400" b="1" dirty="0" err="1">
                <a:solidFill>
                  <a:srgbClr val="000090"/>
                </a:solidFill>
              </a:rPr>
              <a:t>Strabala</a:t>
            </a:r>
            <a:r>
              <a:rPr lang="en-US" sz="2400" b="1" dirty="0">
                <a:solidFill>
                  <a:srgbClr val="000090"/>
                </a:solidFill>
              </a:rPr>
              <a:t>, Scott </a:t>
            </a:r>
            <a:r>
              <a:rPr lang="en-US" sz="2400" b="1" dirty="0" err="1">
                <a:solidFill>
                  <a:srgbClr val="000090"/>
                </a:solidFill>
              </a:rPr>
              <a:t>Mindock</a:t>
            </a:r>
            <a:r>
              <a:rPr lang="en-US" sz="2400" b="1" dirty="0">
                <a:solidFill>
                  <a:srgbClr val="000090"/>
                </a:solidFill>
              </a:rPr>
              <a:t>, Geoff </a:t>
            </a:r>
            <a:r>
              <a:rPr lang="en-US" sz="2400" b="1" dirty="0" err="1">
                <a:solidFill>
                  <a:srgbClr val="000090"/>
                </a:solidFill>
              </a:rPr>
              <a:t>Cureton</a:t>
            </a:r>
            <a:r>
              <a:rPr lang="en-US" sz="2400" b="1" dirty="0">
                <a:solidFill>
                  <a:srgbClr val="000090"/>
                </a:solidFill>
              </a:rPr>
              <a:t>, Jessica Braun, Nick </a:t>
            </a:r>
            <a:r>
              <a:rPr lang="en-US" sz="2400" b="1" dirty="0" err="1">
                <a:solidFill>
                  <a:srgbClr val="000090"/>
                </a:solidFill>
              </a:rPr>
              <a:t>Bearson</a:t>
            </a:r>
            <a:r>
              <a:rPr lang="en-US" sz="2400" b="1" dirty="0">
                <a:solidFill>
                  <a:srgbClr val="000090"/>
                </a:solidFill>
              </a:rPr>
              <a:t>, Ray Garcia, Tommy </a:t>
            </a:r>
            <a:r>
              <a:rPr lang="en-US" sz="2400" b="1" dirty="0" err="1">
                <a:solidFill>
                  <a:srgbClr val="000090"/>
                </a:solidFill>
              </a:rPr>
              <a:t>Jasmin</a:t>
            </a:r>
            <a:endParaRPr lang="en-US" sz="2400" b="1" dirty="0">
              <a:solidFill>
                <a:srgbClr val="000090"/>
              </a:solidFill>
            </a:endParaRPr>
          </a:p>
        </p:txBody>
      </p:sp>
      <p:sp>
        <p:nvSpPr>
          <p:cNvPr id="5" name="Title 1"/>
          <p:cNvSpPr txBox="1">
            <a:spLocks/>
          </p:cNvSpPr>
          <p:nvPr/>
        </p:nvSpPr>
        <p:spPr bwMode="auto">
          <a:xfrm>
            <a:off x="171462" y="939800"/>
            <a:ext cx="8769338" cy="114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1" charset="-128"/>
                <a:cs typeface="ＭＳ Ｐゴシック" pitchFamily="-1" charset="-128"/>
              </a:defRPr>
            </a:lvl1pPr>
            <a:lvl2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2pPr>
            <a:lvl3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3pPr>
            <a:lvl4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4pPr>
            <a:lvl5pPr algn="ctr" defTabSz="457200" rtl="0" eaLnBrk="0" fontAlgn="base" hangingPunct="0">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5pPr>
            <a:lvl6pPr marL="4572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6pPr>
            <a:lvl7pPr marL="9144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7pPr>
            <a:lvl8pPr marL="13716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8pPr>
            <a:lvl9pPr marL="18288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9pPr>
          </a:lstStyle>
          <a:p>
            <a:r>
              <a:rPr lang="en-US" sz="2800" b="1" dirty="0"/>
              <a:t>The Advancement of Community Based LEO and GEO Satellite Processing and Application </a:t>
            </a:r>
            <a:r>
              <a:rPr lang="en-US" sz="2800" b="1" dirty="0" smtClean="0"/>
              <a:t>Packages</a:t>
            </a:r>
          </a:p>
          <a:p>
            <a:endParaRPr lang="en-US" sz="2400" b="1" dirty="0">
              <a:solidFill>
                <a:srgbClr val="000090"/>
              </a:solidFill>
            </a:endParaRPr>
          </a:p>
          <a:p>
            <a:r>
              <a:rPr lang="en-US" sz="3200" b="1" dirty="0" smtClean="0">
                <a:solidFill>
                  <a:srgbClr val="000090"/>
                </a:solidFill>
              </a:rPr>
              <a:t>Thank you for your attention</a:t>
            </a:r>
          </a:p>
          <a:p>
            <a:r>
              <a:rPr lang="en-US" sz="3200" b="1" dirty="0" smtClean="0">
                <a:solidFill>
                  <a:srgbClr val="000090"/>
                </a:solidFill>
              </a:rPr>
              <a:t>Questions are welcomed</a:t>
            </a:r>
          </a:p>
          <a:p>
            <a:endParaRPr lang="en-US" sz="2400" b="1" dirty="0">
              <a:solidFill>
                <a:srgbClr val="000090"/>
              </a:solidFill>
            </a:endParaRPr>
          </a:p>
        </p:txBody>
      </p:sp>
    </p:spTree>
    <p:extLst>
      <p:ext uri="{BB962C8B-B14F-4D97-AF65-F5344CB8AC3E}">
        <p14:creationId xmlns:p14="http://schemas.microsoft.com/office/powerpoint/2010/main" val="1916897077"/>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C4AF895-15DA-2A4F-9B4D-38D3DF9078D1}" type="slidenum">
              <a:rPr lang="zh-CN" altLang="en-US">
                <a:ea typeface="宋体" charset="0"/>
                <a:cs typeface="宋体" charset="0"/>
              </a:rPr>
              <a:pPr eaLnBrk="1" hangingPunct="1"/>
              <a:t>3</a:t>
            </a:fld>
            <a:endParaRPr lang="en-US" altLang="zh-CN">
              <a:ea typeface="宋体" charset="0"/>
              <a:cs typeface="宋体" charset="0"/>
            </a:endParaRPr>
          </a:p>
        </p:txBody>
      </p:sp>
      <p:pic>
        <p:nvPicPr>
          <p:cNvPr id="38965" name="Picture 3" descr="Satellite_TERRA"/>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55700" y="698500"/>
            <a:ext cx="1082931"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descr="Satellite_AQUA"/>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0800" y="101600"/>
            <a:ext cx="798059"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18" name="Group 7"/>
          <p:cNvGrpSpPr>
            <a:grpSpLocks/>
          </p:cNvGrpSpPr>
          <p:nvPr/>
        </p:nvGrpSpPr>
        <p:grpSpPr bwMode="auto">
          <a:xfrm>
            <a:off x="76200" y="1676400"/>
            <a:ext cx="1600200" cy="1711325"/>
            <a:chOff x="2352" y="1440"/>
            <a:chExt cx="1008" cy="1078"/>
          </a:xfrm>
        </p:grpSpPr>
        <p:pic>
          <p:nvPicPr>
            <p:cNvPr id="38963" name="Picture 8" descr="sat_dish01straightup"/>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624" y="1440"/>
              <a:ext cx="544"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64" name="Picture 9" descr="SSEC_logo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776"/>
              <a:ext cx="1008" cy="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9" name="Line 10"/>
          <p:cNvSpPr>
            <a:spLocks noChangeShapeType="1"/>
          </p:cNvSpPr>
          <p:nvPr/>
        </p:nvSpPr>
        <p:spPr bwMode="auto">
          <a:xfrm flipH="1">
            <a:off x="304800" y="990600"/>
            <a:ext cx="228600" cy="228600"/>
          </a:xfrm>
          <a:prstGeom prst="line">
            <a:avLst/>
          </a:prstGeom>
          <a:noFill/>
          <a:ln w="3810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20" name="Line 11"/>
          <p:cNvSpPr>
            <a:spLocks noChangeShapeType="1"/>
          </p:cNvSpPr>
          <p:nvPr/>
        </p:nvSpPr>
        <p:spPr bwMode="auto">
          <a:xfrm>
            <a:off x="304800" y="1219200"/>
            <a:ext cx="533400" cy="533400"/>
          </a:xfrm>
          <a:prstGeom prst="line">
            <a:avLst/>
          </a:prstGeom>
          <a:noFill/>
          <a:ln w="2857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21" name="Line 12"/>
          <p:cNvSpPr>
            <a:spLocks noChangeShapeType="1"/>
          </p:cNvSpPr>
          <p:nvPr/>
        </p:nvSpPr>
        <p:spPr bwMode="auto">
          <a:xfrm flipH="1">
            <a:off x="990600" y="1143000"/>
            <a:ext cx="533400" cy="609600"/>
          </a:xfrm>
          <a:prstGeom prst="line">
            <a:avLst/>
          </a:prstGeom>
          <a:noFill/>
          <a:ln w="28575">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22" name="Line 13"/>
          <p:cNvSpPr>
            <a:spLocks noChangeShapeType="1"/>
          </p:cNvSpPr>
          <p:nvPr/>
        </p:nvSpPr>
        <p:spPr bwMode="auto">
          <a:xfrm>
            <a:off x="1676400" y="2778125"/>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23" name="Text Box 14"/>
          <p:cNvSpPr txBox="1">
            <a:spLocks noChangeArrowheads="1"/>
          </p:cNvSpPr>
          <p:nvPr/>
        </p:nvSpPr>
        <p:spPr bwMode="auto">
          <a:xfrm>
            <a:off x="1598613" y="2382838"/>
            <a:ext cx="915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600" b="1">
                <a:latin typeface="Times New Roman" charset="0"/>
                <a:ea typeface="宋体" charset="0"/>
                <a:cs typeface="宋体" charset="0"/>
              </a:rPr>
              <a:t>L0/RDR</a:t>
            </a:r>
          </a:p>
        </p:txBody>
      </p:sp>
      <p:sp>
        <p:nvSpPr>
          <p:cNvPr id="38924" name="Rectangle 15"/>
          <p:cNvSpPr>
            <a:spLocks noChangeArrowheads="1"/>
          </p:cNvSpPr>
          <p:nvPr/>
        </p:nvSpPr>
        <p:spPr bwMode="auto">
          <a:xfrm>
            <a:off x="2438400" y="2397125"/>
            <a:ext cx="1219200" cy="838200"/>
          </a:xfrm>
          <a:prstGeom prst="rect">
            <a:avLst/>
          </a:prstGeom>
          <a:solidFill>
            <a:srgbClr val="FFFFFF"/>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FFFFFF"/>
            </a:extrusionClr>
          </a:sp3d>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flatTx/>
          </a:bodyPr>
          <a:lstStyle/>
          <a:p>
            <a:endParaRPr lang="en-US"/>
          </a:p>
        </p:txBody>
      </p:sp>
      <p:sp>
        <p:nvSpPr>
          <p:cNvPr id="38925" name="Text Box 16"/>
          <p:cNvSpPr txBox="1">
            <a:spLocks noChangeArrowheads="1"/>
          </p:cNvSpPr>
          <p:nvPr/>
        </p:nvSpPr>
        <p:spPr bwMode="auto">
          <a:xfrm>
            <a:off x="2501900" y="2587625"/>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zh-CN" b="1" dirty="0" smtClean="0">
                <a:solidFill>
                  <a:srgbClr val="FF0066"/>
                </a:solidFill>
                <a:latin typeface="Times New Roman" charset="0"/>
                <a:ea typeface="宋体" charset="0"/>
                <a:cs typeface="宋体" charset="0"/>
              </a:rPr>
              <a:t> </a:t>
            </a:r>
            <a:r>
              <a:rPr lang="en-US" altLang="zh-CN" sz="2000" b="1" dirty="0">
                <a:solidFill>
                  <a:srgbClr val="FF0066"/>
                </a:solidFill>
                <a:latin typeface="Times New Roman" charset="0"/>
                <a:ea typeface="宋体" charset="0"/>
                <a:cs typeface="宋体" charset="0"/>
              </a:rPr>
              <a:t>L0-L1</a:t>
            </a:r>
          </a:p>
        </p:txBody>
      </p:sp>
      <p:sp>
        <p:nvSpPr>
          <p:cNvPr id="38926" name="Line 17"/>
          <p:cNvSpPr>
            <a:spLocks noChangeShapeType="1"/>
          </p:cNvSpPr>
          <p:nvPr/>
        </p:nvSpPr>
        <p:spPr bwMode="auto">
          <a:xfrm>
            <a:off x="3733800" y="2792413"/>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27" name="Text Box 18"/>
          <p:cNvSpPr txBox="1">
            <a:spLocks noChangeArrowheads="1"/>
          </p:cNvSpPr>
          <p:nvPr/>
        </p:nvSpPr>
        <p:spPr bwMode="auto">
          <a:xfrm>
            <a:off x="3689350" y="2397125"/>
            <a:ext cx="882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600" b="1">
                <a:latin typeface="Times New Roman" charset="0"/>
                <a:ea typeface="宋体" charset="0"/>
                <a:cs typeface="宋体" charset="0"/>
              </a:rPr>
              <a:t>L1/SDR</a:t>
            </a:r>
          </a:p>
        </p:txBody>
      </p:sp>
      <p:sp>
        <p:nvSpPr>
          <p:cNvPr id="38928" name="Rectangle 19"/>
          <p:cNvSpPr>
            <a:spLocks noChangeArrowheads="1"/>
          </p:cNvSpPr>
          <p:nvPr/>
        </p:nvSpPr>
        <p:spPr bwMode="auto">
          <a:xfrm>
            <a:off x="4495800" y="2411413"/>
            <a:ext cx="1219200" cy="838200"/>
          </a:xfrm>
          <a:prstGeom prst="rect">
            <a:avLst/>
          </a:prstGeom>
          <a:solidFill>
            <a:srgbClr val="CCFFFF"/>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CCFFFF"/>
            </a:extrusionClr>
          </a:sp3d>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flatTx/>
          </a:bodyPr>
          <a:lstStyle/>
          <a:p>
            <a:endParaRPr lang="en-US"/>
          </a:p>
        </p:txBody>
      </p:sp>
      <p:sp>
        <p:nvSpPr>
          <p:cNvPr id="38929" name="Text Box 20"/>
          <p:cNvSpPr txBox="1">
            <a:spLocks noChangeArrowheads="1"/>
          </p:cNvSpPr>
          <p:nvPr/>
        </p:nvSpPr>
        <p:spPr bwMode="auto">
          <a:xfrm>
            <a:off x="4572000" y="2589213"/>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zh-CN" b="1" dirty="0" smtClean="0">
                <a:solidFill>
                  <a:srgbClr val="0000FF"/>
                </a:solidFill>
                <a:latin typeface="Times New Roman" charset="0"/>
                <a:ea typeface="宋体" charset="0"/>
                <a:cs typeface="宋体" charset="0"/>
              </a:rPr>
              <a:t> </a:t>
            </a:r>
            <a:r>
              <a:rPr lang="en-US" altLang="zh-CN" sz="2000" b="1" dirty="0">
                <a:solidFill>
                  <a:srgbClr val="0000FF"/>
                </a:solidFill>
                <a:latin typeface="Times New Roman" charset="0"/>
                <a:ea typeface="宋体" charset="0"/>
                <a:cs typeface="宋体" charset="0"/>
              </a:rPr>
              <a:t>L1-L2</a:t>
            </a:r>
          </a:p>
        </p:txBody>
      </p:sp>
      <p:sp>
        <p:nvSpPr>
          <p:cNvPr id="38930" name="Line 21"/>
          <p:cNvSpPr>
            <a:spLocks noChangeShapeType="1"/>
          </p:cNvSpPr>
          <p:nvPr/>
        </p:nvSpPr>
        <p:spPr bwMode="auto">
          <a:xfrm>
            <a:off x="5791200" y="2792413"/>
            <a:ext cx="7620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31" name="Text Box 22"/>
          <p:cNvSpPr txBox="1">
            <a:spLocks noChangeArrowheads="1"/>
          </p:cNvSpPr>
          <p:nvPr/>
        </p:nvSpPr>
        <p:spPr bwMode="auto">
          <a:xfrm>
            <a:off x="5746750" y="2397125"/>
            <a:ext cx="904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600" b="1">
                <a:latin typeface="Times New Roman" charset="0"/>
                <a:ea typeface="宋体" charset="0"/>
                <a:cs typeface="宋体" charset="0"/>
              </a:rPr>
              <a:t>L2/EDR</a:t>
            </a:r>
          </a:p>
        </p:txBody>
      </p:sp>
      <p:sp>
        <p:nvSpPr>
          <p:cNvPr id="38932" name="Rectangle 23"/>
          <p:cNvSpPr>
            <a:spLocks noChangeArrowheads="1"/>
          </p:cNvSpPr>
          <p:nvPr/>
        </p:nvSpPr>
        <p:spPr bwMode="auto">
          <a:xfrm>
            <a:off x="6553200" y="2411413"/>
            <a:ext cx="1219200" cy="838200"/>
          </a:xfrm>
          <a:prstGeom prst="rect">
            <a:avLst/>
          </a:prstGeom>
          <a:solidFill>
            <a:srgbClr val="FFCCFF"/>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rgbClr val="FFCCFF"/>
            </a:extrusionClr>
          </a:sp3d>
          <a:extLs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wrap="none" anchor="ctr">
            <a:flatTx/>
          </a:bodyPr>
          <a:lstStyle/>
          <a:p>
            <a:endParaRPr lang="en-US"/>
          </a:p>
        </p:txBody>
      </p:sp>
      <p:sp>
        <p:nvSpPr>
          <p:cNvPr id="38933" name="Text Box 24"/>
          <p:cNvSpPr txBox="1">
            <a:spLocks noChangeArrowheads="1"/>
          </p:cNvSpPr>
          <p:nvPr/>
        </p:nvSpPr>
        <p:spPr bwMode="auto">
          <a:xfrm>
            <a:off x="6629400" y="2525713"/>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spcBef>
                <a:spcPct val="50000"/>
              </a:spcBef>
            </a:pPr>
            <a:r>
              <a:rPr lang="en-US" altLang="zh-CN" sz="2000" b="1" dirty="0" smtClean="0">
                <a:solidFill>
                  <a:srgbClr val="0000FF"/>
                </a:solidFill>
                <a:latin typeface="Times New Roman" charset="0"/>
                <a:ea typeface="宋体" charset="0"/>
                <a:cs typeface="宋体" charset="0"/>
              </a:rPr>
              <a:t>L2</a:t>
            </a:r>
            <a:r>
              <a:rPr lang="en-US" altLang="zh-CN" sz="2000" b="1" dirty="0">
                <a:solidFill>
                  <a:srgbClr val="0000FF"/>
                </a:solidFill>
                <a:latin typeface="Times New Roman" charset="0"/>
                <a:ea typeface="宋体" charset="0"/>
                <a:cs typeface="宋体" charset="0"/>
              </a:rPr>
              <a:t>-L3</a:t>
            </a:r>
          </a:p>
        </p:txBody>
      </p:sp>
      <p:grpSp>
        <p:nvGrpSpPr>
          <p:cNvPr id="38934" name="Group 25"/>
          <p:cNvGrpSpPr>
            <a:grpSpLocks/>
          </p:cNvGrpSpPr>
          <p:nvPr/>
        </p:nvGrpSpPr>
        <p:grpSpPr bwMode="auto">
          <a:xfrm>
            <a:off x="3390900" y="3629024"/>
            <a:ext cx="1447800" cy="2768601"/>
            <a:chOff x="2688" y="2784"/>
            <a:chExt cx="528" cy="816"/>
          </a:xfrm>
        </p:grpSpPr>
        <p:sp>
          <p:nvSpPr>
            <p:cNvPr id="38959" name="Oval 26"/>
            <p:cNvSpPr>
              <a:spLocks noChangeArrowheads="1"/>
            </p:cNvSpPr>
            <p:nvPr/>
          </p:nvSpPr>
          <p:spPr bwMode="auto">
            <a:xfrm>
              <a:off x="2688" y="3312"/>
              <a:ext cx="52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60" name="Rectangle 27"/>
            <p:cNvSpPr>
              <a:spLocks noChangeArrowheads="1"/>
            </p:cNvSpPr>
            <p:nvPr/>
          </p:nvSpPr>
          <p:spPr bwMode="auto">
            <a:xfrm>
              <a:off x="2688" y="2928"/>
              <a:ext cx="528" cy="52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61" name="Oval 28"/>
            <p:cNvSpPr>
              <a:spLocks noChangeArrowheads="1"/>
            </p:cNvSpPr>
            <p:nvPr/>
          </p:nvSpPr>
          <p:spPr bwMode="auto">
            <a:xfrm>
              <a:off x="2688" y="2784"/>
              <a:ext cx="528" cy="288"/>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62" name="Line 29"/>
            <p:cNvSpPr>
              <a:spLocks noChangeShapeType="1"/>
            </p:cNvSpPr>
            <p:nvPr/>
          </p:nvSpPr>
          <p:spPr bwMode="auto">
            <a:xfrm>
              <a:off x="2688" y="3456"/>
              <a:ext cx="528" cy="0"/>
            </a:xfrm>
            <a:prstGeom prst="line">
              <a:avLst/>
            </a:prstGeom>
            <a:noFill/>
            <a:ln w="9525">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8935" name="Line 30"/>
          <p:cNvSpPr>
            <a:spLocks noChangeShapeType="1"/>
          </p:cNvSpPr>
          <p:nvPr/>
        </p:nvSpPr>
        <p:spPr bwMode="auto">
          <a:xfrm>
            <a:off x="4114800" y="2778125"/>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36" name="Text Box 31"/>
          <p:cNvSpPr txBox="1">
            <a:spLocks noChangeArrowheads="1"/>
          </p:cNvSpPr>
          <p:nvPr/>
        </p:nvSpPr>
        <p:spPr bwMode="auto">
          <a:xfrm>
            <a:off x="3494358" y="3692525"/>
            <a:ext cx="12091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zh-CN" sz="2000" b="1" u="sng" dirty="0">
                <a:solidFill>
                  <a:srgbClr val="FF0066"/>
                </a:solidFill>
                <a:latin typeface="Times New Roman" charset="0"/>
                <a:ea typeface="宋体" charset="0"/>
                <a:cs typeface="宋体" charset="0"/>
              </a:rPr>
              <a:t>L1/SDR</a:t>
            </a:r>
          </a:p>
          <a:p>
            <a:pPr algn="ctr" eaLnBrk="1" hangingPunct="1"/>
            <a:r>
              <a:rPr lang="en-US" altLang="zh-CN" sz="2000" b="1" dirty="0" err="1" smtClean="0">
                <a:solidFill>
                  <a:srgbClr val="FF0066"/>
                </a:solidFill>
                <a:latin typeface="Times New Roman" charset="0"/>
                <a:ea typeface="宋体" charset="0"/>
                <a:cs typeface="宋体" charset="0"/>
              </a:rPr>
              <a:t>CrIS</a:t>
            </a:r>
            <a:endParaRPr lang="en-US" altLang="zh-CN" sz="2000" b="1" dirty="0" smtClean="0">
              <a:solidFill>
                <a:srgbClr val="FF0066"/>
              </a:solidFill>
              <a:latin typeface="Times New Roman" charset="0"/>
              <a:ea typeface="宋体" charset="0"/>
              <a:cs typeface="宋体" charset="0"/>
            </a:endParaRPr>
          </a:p>
          <a:p>
            <a:pPr algn="ctr" eaLnBrk="1" hangingPunct="1"/>
            <a:r>
              <a:rPr lang="en-US" altLang="zh-CN" sz="2000" b="1" dirty="0" smtClean="0">
                <a:solidFill>
                  <a:srgbClr val="FF0066"/>
                </a:solidFill>
                <a:latin typeface="Times New Roman" charset="0"/>
                <a:ea typeface="宋体" charset="0"/>
                <a:cs typeface="宋体" charset="0"/>
              </a:rPr>
              <a:t>VIIRS</a:t>
            </a:r>
          </a:p>
          <a:p>
            <a:pPr algn="ctr" eaLnBrk="1" hangingPunct="1"/>
            <a:r>
              <a:rPr lang="en-US" altLang="zh-CN" sz="2000" b="1" dirty="0" smtClean="0">
                <a:solidFill>
                  <a:srgbClr val="FF0066"/>
                </a:solidFill>
                <a:latin typeface="Times New Roman" charset="0"/>
                <a:ea typeface="宋体" charset="0"/>
                <a:cs typeface="宋体" charset="0"/>
              </a:rPr>
              <a:t>ATMS</a:t>
            </a:r>
          </a:p>
          <a:p>
            <a:pPr algn="ctr" eaLnBrk="1" hangingPunct="1"/>
            <a:r>
              <a:rPr lang="en-US" altLang="zh-CN" sz="2000" b="1" dirty="0" smtClean="0">
                <a:solidFill>
                  <a:srgbClr val="FF0066"/>
                </a:solidFill>
                <a:latin typeface="Times New Roman" charset="0"/>
                <a:ea typeface="宋体" charset="0"/>
                <a:cs typeface="宋体" charset="0"/>
              </a:rPr>
              <a:t>MODIS</a:t>
            </a:r>
            <a:endParaRPr lang="en-US" altLang="zh-CN" sz="2000" b="1" dirty="0">
              <a:solidFill>
                <a:srgbClr val="FF0066"/>
              </a:solidFill>
              <a:latin typeface="Times New Roman" charset="0"/>
              <a:ea typeface="宋体" charset="0"/>
              <a:cs typeface="宋体" charset="0"/>
            </a:endParaRPr>
          </a:p>
          <a:p>
            <a:pPr algn="ctr" eaLnBrk="1" hangingPunct="1"/>
            <a:r>
              <a:rPr lang="en-US" altLang="zh-CN" sz="2000" b="1" dirty="0">
                <a:solidFill>
                  <a:srgbClr val="FF0066"/>
                </a:solidFill>
                <a:latin typeface="Times New Roman" charset="0"/>
                <a:ea typeface="宋体" charset="0"/>
                <a:cs typeface="宋体" charset="0"/>
              </a:rPr>
              <a:t>AIRS</a:t>
            </a:r>
          </a:p>
          <a:p>
            <a:pPr algn="ctr" eaLnBrk="1" hangingPunct="1"/>
            <a:r>
              <a:rPr lang="en-US" altLang="zh-CN" sz="2000" b="1" dirty="0">
                <a:solidFill>
                  <a:srgbClr val="FF0066"/>
                </a:solidFill>
                <a:latin typeface="Times New Roman" charset="0"/>
                <a:ea typeface="宋体" charset="0"/>
                <a:cs typeface="宋体" charset="0"/>
              </a:rPr>
              <a:t>AMSU</a:t>
            </a:r>
          </a:p>
          <a:p>
            <a:pPr algn="ctr" eaLnBrk="1" hangingPunct="1"/>
            <a:r>
              <a:rPr lang="en-US" altLang="zh-CN" sz="2000" b="1" dirty="0">
                <a:solidFill>
                  <a:srgbClr val="FF0066"/>
                </a:solidFill>
                <a:latin typeface="Times New Roman" charset="0"/>
                <a:ea typeface="宋体" charset="0"/>
                <a:cs typeface="宋体" charset="0"/>
              </a:rPr>
              <a:t>AMSR-E</a:t>
            </a:r>
          </a:p>
        </p:txBody>
      </p:sp>
      <p:grpSp>
        <p:nvGrpSpPr>
          <p:cNvPr id="38937" name="Group 32"/>
          <p:cNvGrpSpPr>
            <a:grpSpLocks/>
          </p:cNvGrpSpPr>
          <p:nvPr/>
        </p:nvGrpSpPr>
        <p:grpSpPr bwMode="auto">
          <a:xfrm>
            <a:off x="5155141" y="3616325"/>
            <a:ext cx="2058459" cy="3089275"/>
            <a:chOff x="2688" y="2784"/>
            <a:chExt cx="528" cy="816"/>
          </a:xfrm>
        </p:grpSpPr>
        <p:sp>
          <p:nvSpPr>
            <p:cNvPr id="38955" name="Oval 33"/>
            <p:cNvSpPr>
              <a:spLocks noChangeArrowheads="1"/>
            </p:cNvSpPr>
            <p:nvPr/>
          </p:nvSpPr>
          <p:spPr bwMode="auto">
            <a:xfrm>
              <a:off x="2688" y="3312"/>
              <a:ext cx="528" cy="288"/>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6" name="Rectangle 34"/>
            <p:cNvSpPr>
              <a:spLocks noChangeArrowheads="1"/>
            </p:cNvSpPr>
            <p:nvPr/>
          </p:nvSpPr>
          <p:spPr bwMode="auto">
            <a:xfrm>
              <a:off x="2688" y="2928"/>
              <a:ext cx="528" cy="52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7" name="Oval 35"/>
            <p:cNvSpPr>
              <a:spLocks noChangeArrowheads="1"/>
            </p:cNvSpPr>
            <p:nvPr/>
          </p:nvSpPr>
          <p:spPr bwMode="auto">
            <a:xfrm>
              <a:off x="2688" y="2784"/>
              <a:ext cx="528" cy="288"/>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8" name="Line 36"/>
            <p:cNvSpPr>
              <a:spLocks noChangeShapeType="1"/>
            </p:cNvSpPr>
            <p:nvPr/>
          </p:nvSpPr>
          <p:spPr bwMode="auto">
            <a:xfrm>
              <a:off x="2688" y="3456"/>
              <a:ext cx="528" cy="0"/>
            </a:xfrm>
            <a:prstGeom prst="line">
              <a:avLst/>
            </a:prstGeom>
            <a:noFill/>
            <a:ln w="9525">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8938" name="Text Box 37"/>
          <p:cNvSpPr txBox="1">
            <a:spLocks noChangeArrowheads="1"/>
          </p:cNvSpPr>
          <p:nvPr/>
        </p:nvSpPr>
        <p:spPr bwMode="auto">
          <a:xfrm>
            <a:off x="5155141" y="3735388"/>
            <a:ext cx="2210859" cy="298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zh-CN" sz="2000" b="1" u="sng" dirty="0">
                <a:solidFill>
                  <a:srgbClr val="0000FF"/>
                </a:solidFill>
                <a:latin typeface="Times New Roman" charset="0"/>
                <a:ea typeface="宋体" charset="0"/>
                <a:cs typeface="宋体" charset="0"/>
              </a:rPr>
              <a:t>L2/EDR</a:t>
            </a:r>
          </a:p>
          <a:p>
            <a:pPr algn="ctr" eaLnBrk="1" hangingPunct="1"/>
            <a:r>
              <a:rPr lang="en-US" altLang="zh-CN" sz="2000" b="1" dirty="0" smtClean="0">
                <a:solidFill>
                  <a:srgbClr val="0000FF"/>
                </a:solidFill>
                <a:latin typeface="Times New Roman" charset="0"/>
                <a:ea typeface="宋体" charset="0"/>
                <a:cs typeface="宋体" charset="0"/>
              </a:rPr>
              <a:t>MODIS/VIIRS</a:t>
            </a:r>
            <a:endParaRPr lang="en-US" altLang="zh-CN" sz="2000" b="1" dirty="0">
              <a:solidFill>
                <a:srgbClr val="0000FF"/>
              </a:solidFill>
              <a:latin typeface="Times New Roman" charset="0"/>
              <a:ea typeface="宋体" charset="0"/>
              <a:cs typeface="宋体" charset="0"/>
            </a:endParaRPr>
          </a:p>
          <a:p>
            <a:pPr algn="ctr" eaLnBrk="1" hangingPunct="1"/>
            <a:r>
              <a:rPr lang="en-US" altLang="zh-CN" sz="1200" b="1" dirty="0">
                <a:solidFill>
                  <a:srgbClr val="0066FF"/>
                </a:solidFill>
                <a:latin typeface="Times New Roman" charset="0"/>
                <a:ea typeface="宋体" charset="0"/>
                <a:cs typeface="宋体" charset="0"/>
              </a:rPr>
              <a:t>Images</a:t>
            </a:r>
          </a:p>
          <a:p>
            <a:pPr algn="ctr" eaLnBrk="1" hangingPunct="1"/>
            <a:r>
              <a:rPr lang="en-US" altLang="zh-CN" sz="1200" b="1" dirty="0">
                <a:solidFill>
                  <a:srgbClr val="0066FF"/>
                </a:solidFill>
                <a:latin typeface="Times New Roman" charset="0"/>
                <a:ea typeface="宋体" charset="0"/>
                <a:cs typeface="宋体" charset="0"/>
              </a:rPr>
              <a:t>TPW/SST</a:t>
            </a:r>
          </a:p>
          <a:p>
            <a:pPr algn="ctr" eaLnBrk="1" hangingPunct="1"/>
            <a:r>
              <a:rPr lang="en-US" altLang="zh-CN" sz="1200" b="1" dirty="0">
                <a:solidFill>
                  <a:srgbClr val="0066FF"/>
                </a:solidFill>
                <a:latin typeface="Times New Roman" charset="0"/>
                <a:ea typeface="宋体" charset="0"/>
                <a:cs typeface="宋体" charset="0"/>
              </a:rPr>
              <a:t>Clouds</a:t>
            </a:r>
          </a:p>
          <a:p>
            <a:pPr algn="ctr" eaLnBrk="1" hangingPunct="1"/>
            <a:r>
              <a:rPr lang="en-US" altLang="zh-CN" sz="1200" b="1" dirty="0">
                <a:solidFill>
                  <a:srgbClr val="0066FF"/>
                </a:solidFill>
                <a:latin typeface="Times New Roman" charset="0"/>
                <a:ea typeface="宋体" charset="0"/>
                <a:cs typeface="宋体" charset="0"/>
              </a:rPr>
              <a:t>Aerosol</a:t>
            </a:r>
          </a:p>
          <a:p>
            <a:pPr algn="ctr" eaLnBrk="1" hangingPunct="1"/>
            <a:r>
              <a:rPr lang="en-US" altLang="zh-CN" sz="2000" b="1" dirty="0" smtClean="0">
                <a:solidFill>
                  <a:srgbClr val="0000FF"/>
                </a:solidFill>
                <a:latin typeface="Times New Roman" charset="0"/>
                <a:ea typeface="宋体" charset="0"/>
                <a:cs typeface="宋体" charset="0"/>
              </a:rPr>
              <a:t>AIRS/</a:t>
            </a:r>
            <a:r>
              <a:rPr lang="en-US" altLang="zh-CN" sz="2000" b="1" dirty="0" err="1" smtClean="0">
                <a:solidFill>
                  <a:srgbClr val="0000FF"/>
                </a:solidFill>
                <a:latin typeface="Times New Roman" charset="0"/>
                <a:ea typeface="宋体" charset="0"/>
                <a:cs typeface="宋体" charset="0"/>
              </a:rPr>
              <a:t>CrIS</a:t>
            </a:r>
            <a:endParaRPr lang="en-US" altLang="zh-CN" sz="2000" b="1" dirty="0">
              <a:solidFill>
                <a:srgbClr val="0000FF"/>
              </a:solidFill>
              <a:latin typeface="Times New Roman" charset="0"/>
              <a:ea typeface="宋体" charset="0"/>
              <a:cs typeface="宋体" charset="0"/>
            </a:endParaRPr>
          </a:p>
          <a:p>
            <a:pPr algn="ctr" eaLnBrk="1" hangingPunct="1"/>
            <a:r>
              <a:rPr lang="en-US" altLang="zh-CN" sz="1200" b="1" dirty="0">
                <a:solidFill>
                  <a:srgbClr val="0066FF"/>
                </a:solidFill>
                <a:latin typeface="Times New Roman" charset="0"/>
                <a:ea typeface="宋体" charset="0"/>
                <a:cs typeface="宋体" charset="0"/>
              </a:rPr>
              <a:t>C.C. Radiances</a:t>
            </a:r>
          </a:p>
          <a:p>
            <a:pPr algn="ctr" eaLnBrk="1" hangingPunct="1"/>
            <a:r>
              <a:rPr lang="en-US" altLang="zh-CN" sz="1200" b="1" dirty="0">
                <a:solidFill>
                  <a:srgbClr val="0066FF"/>
                </a:solidFill>
                <a:latin typeface="Times New Roman" charset="0"/>
                <a:ea typeface="宋体" charset="0"/>
                <a:cs typeface="宋体" charset="0"/>
              </a:rPr>
              <a:t>T/Q</a:t>
            </a:r>
          </a:p>
          <a:p>
            <a:pPr algn="ctr" eaLnBrk="1" hangingPunct="1"/>
            <a:r>
              <a:rPr lang="en-US" altLang="zh-CN" sz="1200" b="1" dirty="0">
                <a:solidFill>
                  <a:srgbClr val="0066FF"/>
                </a:solidFill>
                <a:latin typeface="Times New Roman" charset="0"/>
                <a:ea typeface="宋体" charset="0"/>
                <a:cs typeface="宋体" charset="0"/>
              </a:rPr>
              <a:t>Clouds</a:t>
            </a:r>
          </a:p>
          <a:p>
            <a:pPr algn="ctr" eaLnBrk="1" hangingPunct="1"/>
            <a:r>
              <a:rPr lang="en-US" altLang="zh-CN" sz="2000" b="1" dirty="0">
                <a:solidFill>
                  <a:srgbClr val="0000FF"/>
                </a:solidFill>
                <a:latin typeface="Times New Roman" charset="0"/>
                <a:ea typeface="宋体" charset="0"/>
                <a:cs typeface="宋体" charset="0"/>
              </a:rPr>
              <a:t>AMSR-</a:t>
            </a:r>
            <a:r>
              <a:rPr lang="en-US" altLang="zh-CN" sz="2000" b="1" dirty="0" smtClean="0">
                <a:solidFill>
                  <a:srgbClr val="0000FF"/>
                </a:solidFill>
                <a:latin typeface="Times New Roman" charset="0"/>
                <a:ea typeface="宋体" charset="0"/>
                <a:cs typeface="宋体" charset="0"/>
              </a:rPr>
              <a:t>E/ATMS</a:t>
            </a:r>
            <a:endParaRPr lang="en-US" altLang="zh-CN" sz="2000" b="1" dirty="0">
              <a:solidFill>
                <a:srgbClr val="0000FF"/>
              </a:solidFill>
              <a:latin typeface="Times New Roman" charset="0"/>
              <a:ea typeface="宋体" charset="0"/>
              <a:cs typeface="宋体" charset="0"/>
            </a:endParaRPr>
          </a:p>
          <a:p>
            <a:pPr algn="ctr" eaLnBrk="1" hangingPunct="1"/>
            <a:r>
              <a:rPr lang="en-US" altLang="zh-CN" sz="1200" b="1" dirty="0">
                <a:solidFill>
                  <a:srgbClr val="0066FF"/>
                </a:solidFill>
                <a:latin typeface="Times New Roman" charset="0"/>
                <a:ea typeface="宋体" charset="0"/>
                <a:cs typeface="宋体" charset="0"/>
              </a:rPr>
              <a:t>Soil Moisture</a:t>
            </a:r>
          </a:p>
          <a:p>
            <a:pPr algn="ctr" eaLnBrk="1" hangingPunct="1"/>
            <a:r>
              <a:rPr lang="en-US" altLang="zh-CN" sz="1200" b="1" dirty="0">
                <a:solidFill>
                  <a:srgbClr val="0066FF"/>
                </a:solidFill>
                <a:latin typeface="Times New Roman" charset="0"/>
                <a:ea typeface="宋体" charset="0"/>
                <a:cs typeface="宋体" charset="0"/>
              </a:rPr>
              <a:t>Precipitation</a:t>
            </a:r>
          </a:p>
        </p:txBody>
      </p:sp>
      <p:sp>
        <p:nvSpPr>
          <p:cNvPr id="38939" name="Line 38"/>
          <p:cNvSpPr>
            <a:spLocks noChangeShapeType="1"/>
          </p:cNvSpPr>
          <p:nvPr/>
        </p:nvSpPr>
        <p:spPr bwMode="auto">
          <a:xfrm>
            <a:off x="6172200" y="2778125"/>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40" name="Text Box 39"/>
          <p:cNvSpPr txBox="1">
            <a:spLocks noChangeArrowheads="1"/>
          </p:cNvSpPr>
          <p:nvPr/>
        </p:nvSpPr>
        <p:spPr bwMode="auto">
          <a:xfrm>
            <a:off x="7804150" y="2397125"/>
            <a:ext cx="9159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1600" b="1">
                <a:latin typeface="Times New Roman" charset="0"/>
                <a:ea typeface="宋体" charset="0"/>
                <a:cs typeface="宋体" charset="0"/>
              </a:rPr>
              <a:t>L3/UDR</a:t>
            </a:r>
          </a:p>
        </p:txBody>
      </p:sp>
      <p:grpSp>
        <p:nvGrpSpPr>
          <p:cNvPr id="38941" name="Group 40"/>
          <p:cNvGrpSpPr>
            <a:grpSpLocks/>
          </p:cNvGrpSpPr>
          <p:nvPr/>
        </p:nvGrpSpPr>
        <p:grpSpPr bwMode="auto">
          <a:xfrm>
            <a:off x="7467600" y="3616325"/>
            <a:ext cx="1447800" cy="2632075"/>
            <a:chOff x="2688" y="2784"/>
            <a:chExt cx="528" cy="816"/>
          </a:xfrm>
        </p:grpSpPr>
        <p:sp>
          <p:nvSpPr>
            <p:cNvPr id="38951" name="Oval 41"/>
            <p:cNvSpPr>
              <a:spLocks noChangeArrowheads="1"/>
            </p:cNvSpPr>
            <p:nvPr/>
          </p:nvSpPr>
          <p:spPr bwMode="auto">
            <a:xfrm>
              <a:off x="2688" y="3312"/>
              <a:ext cx="528" cy="288"/>
            </a:xfrm>
            <a:prstGeom prst="ellipse">
              <a:avLst/>
            </a:prstGeom>
            <a:solidFill>
              <a:srgbClr val="CCFF99"/>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2" name="Rectangle 42"/>
            <p:cNvSpPr>
              <a:spLocks noChangeArrowheads="1"/>
            </p:cNvSpPr>
            <p:nvPr/>
          </p:nvSpPr>
          <p:spPr bwMode="auto">
            <a:xfrm>
              <a:off x="2688" y="2928"/>
              <a:ext cx="528" cy="528"/>
            </a:xfrm>
            <a:prstGeom prst="rect">
              <a:avLst/>
            </a:prstGeom>
            <a:solidFill>
              <a:srgbClr val="CC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3" name="Oval 43"/>
            <p:cNvSpPr>
              <a:spLocks noChangeArrowheads="1"/>
            </p:cNvSpPr>
            <p:nvPr/>
          </p:nvSpPr>
          <p:spPr bwMode="auto">
            <a:xfrm>
              <a:off x="2688" y="2784"/>
              <a:ext cx="528" cy="288"/>
            </a:xfrm>
            <a:prstGeom prst="ellipse">
              <a:avLst/>
            </a:prstGeom>
            <a:solidFill>
              <a:srgbClr val="CCFF99"/>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54" name="Line 44"/>
            <p:cNvSpPr>
              <a:spLocks noChangeShapeType="1"/>
            </p:cNvSpPr>
            <p:nvPr/>
          </p:nvSpPr>
          <p:spPr bwMode="auto">
            <a:xfrm>
              <a:off x="2688" y="3456"/>
              <a:ext cx="528" cy="0"/>
            </a:xfrm>
            <a:prstGeom prst="line">
              <a:avLst/>
            </a:prstGeom>
            <a:noFill/>
            <a:ln w="9525">
              <a:solidFill>
                <a:srgbClr val="FFFF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8942" name="Text Box 45"/>
          <p:cNvSpPr txBox="1">
            <a:spLocks noChangeArrowheads="1"/>
          </p:cNvSpPr>
          <p:nvPr/>
        </p:nvSpPr>
        <p:spPr bwMode="auto">
          <a:xfrm>
            <a:off x="7456488" y="3735388"/>
            <a:ext cx="1517650" cy="26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r>
              <a:rPr lang="en-US" altLang="zh-CN" sz="2000" b="1" u="sng" dirty="0">
                <a:solidFill>
                  <a:srgbClr val="008000"/>
                </a:solidFill>
                <a:latin typeface="Times New Roman" charset="0"/>
                <a:ea typeface="宋体" charset="0"/>
                <a:cs typeface="宋体" charset="0"/>
              </a:rPr>
              <a:t>L3/UDR</a:t>
            </a:r>
          </a:p>
          <a:p>
            <a:pPr algn="ctr" eaLnBrk="1" hangingPunct="1"/>
            <a:r>
              <a:rPr lang="en-US" altLang="zh-CN" sz="1600" b="1" dirty="0">
                <a:solidFill>
                  <a:srgbClr val="008000"/>
                </a:solidFill>
                <a:latin typeface="Times New Roman" charset="0"/>
                <a:ea typeface="宋体" charset="0"/>
                <a:cs typeface="宋体" charset="0"/>
              </a:rPr>
              <a:t>Air Quality</a:t>
            </a:r>
          </a:p>
          <a:p>
            <a:pPr algn="ctr" eaLnBrk="1" hangingPunct="1"/>
            <a:r>
              <a:rPr lang="en-US" altLang="zh-CN" sz="1200" b="1" dirty="0">
                <a:solidFill>
                  <a:srgbClr val="008000"/>
                </a:solidFill>
                <a:latin typeface="Times New Roman" charset="0"/>
                <a:ea typeface="宋体" charset="0"/>
                <a:cs typeface="宋体" charset="0"/>
              </a:rPr>
              <a:t>Natural Resources</a:t>
            </a:r>
          </a:p>
          <a:p>
            <a:pPr algn="ctr" eaLnBrk="1" hangingPunct="1"/>
            <a:r>
              <a:rPr lang="en-US" altLang="zh-CN" sz="1200" b="1" dirty="0">
                <a:solidFill>
                  <a:srgbClr val="008000"/>
                </a:solidFill>
                <a:latin typeface="Times New Roman" charset="0"/>
                <a:ea typeface="宋体" charset="0"/>
                <a:cs typeface="宋体" charset="0"/>
              </a:rPr>
              <a:t>Management</a:t>
            </a:r>
          </a:p>
          <a:p>
            <a:pPr algn="ctr" eaLnBrk="1" hangingPunct="1"/>
            <a:r>
              <a:rPr lang="en-US" altLang="zh-CN" sz="1200" b="1" dirty="0">
                <a:solidFill>
                  <a:srgbClr val="008000"/>
                </a:solidFill>
                <a:latin typeface="Times New Roman" charset="0"/>
                <a:ea typeface="宋体" charset="0"/>
                <a:cs typeface="宋体" charset="0"/>
              </a:rPr>
              <a:t>Draught Monitoring</a:t>
            </a:r>
          </a:p>
          <a:p>
            <a:pPr algn="ctr" eaLnBrk="1" hangingPunct="1"/>
            <a:r>
              <a:rPr lang="en-US" altLang="zh-CN" sz="1200" b="1" dirty="0" err="1">
                <a:solidFill>
                  <a:srgbClr val="008000"/>
                </a:solidFill>
                <a:latin typeface="Times New Roman" charset="0"/>
                <a:ea typeface="宋体" charset="0"/>
                <a:cs typeface="宋体" charset="0"/>
              </a:rPr>
              <a:t>Nowcasting</a:t>
            </a:r>
            <a:endParaRPr lang="en-US" altLang="zh-CN" sz="1200" b="1" dirty="0">
              <a:solidFill>
                <a:srgbClr val="008000"/>
              </a:solidFill>
              <a:latin typeface="Times New Roman" charset="0"/>
              <a:ea typeface="宋体" charset="0"/>
              <a:cs typeface="宋体" charset="0"/>
            </a:endParaRPr>
          </a:p>
          <a:p>
            <a:pPr algn="ctr" eaLnBrk="1" hangingPunct="1"/>
            <a:r>
              <a:rPr lang="en-US" altLang="zh-CN" sz="1200" b="1" dirty="0">
                <a:solidFill>
                  <a:srgbClr val="008000"/>
                </a:solidFill>
                <a:latin typeface="Times New Roman" charset="0"/>
                <a:ea typeface="宋体" charset="0"/>
                <a:cs typeface="宋体" charset="0"/>
              </a:rPr>
              <a:t>Validation</a:t>
            </a:r>
          </a:p>
          <a:p>
            <a:pPr algn="ctr" eaLnBrk="1" hangingPunct="1"/>
            <a:r>
              <a:rPr lang="en-US" altLang="zh-CN" sz="1200" b="1" dirty="0">
                <a:solidFill>
                  <a:srgbClr val="008000"/>
                </a:solidFill>
                <a:latin typeface="Times New Roman" charset="0"/>
                <a:ea typeface="宋体" charset="0"/>
                <a:cs typeface="宋体" charset="0"/>
              </a:rPr>
              <a:t>Data Assimilation</a:t>
            </a:r>
          </a:p>
          <a:p>
            <a:pPr algn="ctr" eaLnBrk="1" hangingPunct="1"/>
            <a:r>
              <a:rPr lang="en-US" altLang="zh-CN" sz="1200" b="1" dirty="0">
                <a:solidFill>
                  <a:srgbClr val="008000"/>
                </a:solidFill>
                <a:latin typeface="Times New Roman" charset="0"/>
                <a:ea typeface="宋体" charset="0"/>
                <a:cs typeface="宋体" charset="0"/>
              </a:rPr>
              <a:t>Aviation Safety</a:t>
            </a:r>
          </a:p>
          <a:p>
            <a:pPr algn="ctr" eaLnBrk="1" hangingPunct="1"/>
            <a:r>
              <a:rPr lang="en-US" altLang="zh-CN" sz="1200" b="1" dirty="0">
                <a:solidFill>
                  <a:srgbClr val="008000"/>
                </a:solidFill>
                <a:latin typeface="Times New Roman" charset="0"/>
                <a:ea typeface="宋体" charset="0"/>
                <a:cs typeface="宋体" charset="0"/>
              </a:rPr>
              <a:t>Climate Study</a:t>
            </a:r>
          </a:p>
          <a:p>
            <a:pPr algn="ctr" eaLnBrk="1" hangingPunct="1"/>
            <a:endParaRPr lang="en-US" altLang="zh-CN" sz="1200" b="1" dirty="0">
              <a:solidFill>
                <a:srgbClr val="008000"/>
              </a:solidFill>
              <a:latin typeface="Times New Roman" charset="0"/>
              <a:ea typeface="宋体" charset="0"/>
              <a:cs typeface="宋体" charset="0"/>
            </a:endParaRPr>
          </a:p>
          <a:p>
            <a:pPr algn="ctr" eaLnBrk="1" hangingPunct="1"/>
            <a:endParaRPr lang="en-US" altLang="zh-CN" sz="1200" b="1" dirty="0">
              <a:solidFill>
                <a:srgbClr val="008000"/>
              </a:solidFill>
              <a:latin typeface="Times New Roman" charset="0"/>
              <a:ea typeface="宋体" charset="0"/>
              <a:cs typeface="宋体" charset="0"/>
            </a:endParaRPr>
          </a:p>
          <a:p>
            <a:pPr algn="ctr" eaLnBrk="1" hangingPunct="1"/>
            <a:endParaRPr lang="zh-CN" altLang="en-US" sz="1200" b="1" dirty="0">
              <a:solidFill>
                <a:srgbClr val="008000"/>
              </a:solidFill>
              <a:latin typeface="Times New Roman" charset="0"/>
              <a:ea typeface="宋体" charset="0"/>
              <a:cs typeface="宋体" charset="0"/>
            </a:endParaRPr>
          </a:p>
        </p:txBody>
      </p:sp>
      <p:sp>
        <p:nvSpPr>
          <p:cNvPr id="38943" name="Line 46"/>
          <p:cNvSpPr>
            <a:spLocks noChangeShapeType="1"/>
          </p:cNvSpPr>
          <p:nvPr/>
        </p:nvSpPr>
        <p:spPr bwMode="auto">
          <a:xfrm>
            <a:off x="8229600" y="2743200"/>
            <a:ext cx="0" cy="8731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44" name="Line 47"/>
          <p:cNvSpPr>
            <a:spLocks noChangeShapeType="1"/>
          </p:cNvSpPr>
          <p:nvPr/>
        </p:nvSpPr>
        <p:spPr bwMode="auto">
          <a:xfrm>
            <a:off x="7848600" y="2743200"/>
            <a:ext cx="381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8945" name="Text Box 48"/>
          <p:cNvSpPr txBox="1">
            <a:spLocks noChangeArrowheads="1"/>
          </p:cNvSpPr>
          <p:nvPr/>
        </p:nvSpPr>
        <p:spPr bwMode="auto">
          <a:xfrm>
            <a:off x="2165350" y="1828800"/>
            <a:ext cx="179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2000" b="1">
                <a:solidFill>
                  <a:srgbClr val="0000FF"/>
                </a:solidFill>
                <a:latin typeface="Times New Roman" charset="0"/>
                <a:ea typeface="宋体" charset="0"/>
                <a:cs typeface="宋体" charset="0"/>
              </a:rPr>
              <a:t>Signal to Data</a:t>
            </a:r>
            <a:r>
              <a:rPr lang="en-US" altLang="zh-CN" sz="2400" b="1">
                <a:solidFill>
                  <a:srgbClr val="0000FF"/>
                </a:solidFill>
                <a:latin typeface="Times New Roman" charset="0"/>
                <a:ea typeface="宋体" charset="0"/>
                <a:cs typeface="宋体" charset="0"/>
              </a:rPr>
              <a:t> </a:t>
            </a:r>
          </a:p>
        </p:txBody>
      </p:sp>
      <p:sp>
        <p:nvSpPr>
          <p:cNvPr id="38946" name="Text Box 49"/>
          <p:cNvSpPr txBox="1">
            <a:spLocks noChangeArrowheads="1"/>
          </p:cNvSpPr>
          <p:nvPr/>
        </p:nvSpPr>
        <p:spPr bwMode="auto">
          <a:xfrm>
            <a:off x="4114800" y="1905000"/>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2000" b="1">
                <a:solidFill>
                  <a:srgbClr val="0033CC"/>
                </a:solidFill>
                <a:latin typeface="Times New Roman" charset="0"/>
                <a:ea typeface="宋体" charset="0"/>
                <a:cs typeface="宋体" charset="0"/>
              </a:rPr>
              <a:t>Data to Products</a:t>
            </a:r>
          </a:p>
        </p:txBody>
      </p:sp>
      <p:sp>
        <p:nvSpPr>
          <p:cNvPr id="38947" name="Text Box 50"/>
          <p:cNvSpPr txBox="1">
            <a:spLocks noChangeArrowheads="1"/>
          </p:cNvSpPr>
          <p:nvPr/>
        </p:nvSpPr>
        <p:spPr bwMode="auto">
          <a:xfrm>
            <a:off x="6096000" y="190500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2000" b="1">
                <a:solidFill>
                  <a:srgbClr val="333399"/>
                </a:solidFill>
                <a:latin typeface="Times New Roman" charset="0"/>
                <a:ea typeface="宋体" charset="0"/>
                <a:cs typeface="宋体" charset="0"/>
              </a:rPr>
              <a:t>Products to Information</a:t>
            </a:r>
          </a:p>
        </p:txBody>
      </p:sp>
      <p:sp>
        <p:nvSpPr>
          <p:cNvPr id="38948" name="Text Box 51"/>
          <p:cNvSpPr txBox="1">
            <a:spLocks noChangeArrowheads="1"/>
          </p:cNvSpPr>
          <p:nvPr/>
        </p:nvSpPr>
        <p:spPr bwMode="auto">
          <a:xfrm>
            <a:off x="2757488" y="563563"/>
            <a:ext cx="571182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457200" indent="-4572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2200" b="1" dirty="0">
                <a:solidFill>
                  <a:srgbClr val="008000"/>
                </a:solidFill>
                <a:latin typeface="Times New Roman" charset="0"/>
                <a:ea typeface="宋体" charset="0"/>
                <a:cs typeface="宋体" charset="0"/>
              </a:rPr>
              <a:t>Schematic of </a:t>
            </a:r>
            <a:r>
              <a:rPr lang="en-US" altLang="zh-CN" sz="2200" b="1" dirty="0" smtClean="0">
                <a:solidFill>
                  <a:srgbClr val="008000"/>
                </a:solidFill>
                <a:latin typeface="Times New Roman" charset="0"/>
                <a:ea typeface="宋体" charset="0"/>
                <a:cs typeface="宋体" charset="0"/>
              </a:rPr>
              <a:t>LEO DB End</a:t>
            </a:r>
            <a:r>
              <a:rPr lang="en-US" altLang="zh-CN" sz="2200" b="1" dirty="0">
                <a:solidFill>
                  <a:srgbClr val="008000"/>
                </a:solidFill>
                <a:latin typeface="Times New Roman" charset="0"/>
                <a:ea typeface="宋体" charset="0"/>
                <a:cs typeface="宋体" charset="0"/>
              </a:rPr>
              <a:t>-to-End Processing</a:t>
            </a:r>
          </a:p>
          <a:p>
            <a:pPr eaLnBrk="1" hangingPunct="1">
              <a:buFontTx/>
              <a:buAutoNum type="arabicPeriod"/>
            </a:pPr>
            <a:r>
              <a:rPr lang="en-US" altLang="zh-CN" sz="2000" b="1" dirty="0">
                <a:solidFill>
                  <a:srgbClr val="800000"/>
                </a:solidFill>
                <a:latin typeface="Times New Roman" charset="0"/>
                <a:ea typeface="宋体" charset="0"/>
                <a:cs typeface="宋体" charset="0"/>
              </a:rPr>
              <a:t>Understanding of instrument design principals</a:t>
            </a:r>
          </a:p>
          <a:p>
            <a:pPr eaLnBrk="1" hangingPunct="1">
              <a:buFontTx/>
              <a:buAutoNum type="arabicPeriod"/>
            </a:pPr>
            <a:r>
              <a:rPr lang="en-US" altLang="zh-CN" sz="2000" b="1" dirty="0">
                <a:solidFill>
                  <a:srgbClr val="800000"/>
                </a:solidFill>
                <a:latin typeface="Times New Roman" charset="0"/>
                <a:ea typeface="宋体" charset="0"/>
                <a:cs typeface="宋体" charset="0"/>
              </a:rPr>
              <a:t>Analysis of measurement characteristics</a:t>
            </a:r>
          </a:p>
          <a:p>
            <a:pPr eaLnBrk="1" hangingPunct="1">
              <a:buFontTx/>
              <a:buAutoNum type="arabicPeriod"/>
            </a:pPr>
            <a:r>
              <a:rPr lang="en-US" altLang="zh-CN" sz="2000" b="1" dirty="0">
                <a:solidFill>
                  <a:srgbClr val="800000"/>
                </a:solidFill>
                <a:latin typeface="Times New Roman" charset="0"/>
                <a:ea typeface="宋体" charset="0"/>
                <a:cs typeface="宋体" charset="0"/>
              </a:rPr>
              <a:t>Development of processing algorithms</a:t>
            </a:r>
          </a:p>
        </p:txBody>
      </p:sp>
      <p:sp>
        <p:nvSpPr>
          <p:cNvPr id="38949" name="Rectangle 52"/>
          <p:cNvSpPr>
            <a:spLocks noChangeArrowheads="1"/>
          </p:cNvSpPr>
          <p:nvPr/>
        </p:nvSpPr>
        <p:spPr bwMode="auto">
          <a:xfrm>
            <a:off x="12700" y="3594100"/>
            <a:ext cx="3429000"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457200" indent="-457200"/>
            <a:r>
              <a:rPr lang="en-US" altLang="zh-CN" sz="2200" b="1" dirty="0">
                <a:solidFill>
                  <a:srgbClr val="008000"/>
                </a:solidFill>
                <a:latin typeface="Times New Roman" charset="0"/>
                <a:ea typeface="宋体" charset="0"/>
                <a:cs typeface="宋体" charset="0"/>
              </a:rPr>
              <a:t>Schematic of </a:t>
            </a:r>
            <a:r>
              <a:rPr lang="en-US" altLang="zh-CN" sz="2200" b="1" dirty="0" smtClean="0">
                <a:solidFill>
                  <a:srgbClr val="008000"/>
                </a:solidFill>
                <a:latin typeface="Times New Roman" charset="0"/>
                <a:ea typeface="宋体" charset="0"/>
                <a:cs typeface="宋体" charset="0"/>
              </a:rPr>
              <a:t>LEO DB End</a:t>
            </a:r>
            <a:r>
              <a:rPr lang="en-US" altLang="zh-CN" sz="2200" b="1" dirty="0">
                <a:solidFill>
                  <a:srgbClr val="008000"/>
                </a:solidFill>
                <a:latin typeface="Times New Roman" charset="0"/>
                <a:ea typeface="宋体" charset="0"/>
                <a:cs typeface="宋体" charset="0"/>
              </a:rPr>
              <a:t>-to-End </a:t>
            </a:r>
            <a:r>
              <a:rPr lang="en-US" altLang="zh-CN" sz="2200" b="1" dirty="0" smtClean="0">
                <a:solidFill>
                  <a:srgbClr val="008000"/>
                </a:solidFill>
                <a:latin typeface="Times New Roman" charset="0"/>
                <a:ea typeface="宋体" charset="0"/>
                <a:cs typeface="宋体" charset="0"/>
              </a:rPr>
              <a:t>Processing -</a:t>
            </a:r>
            <a:r>
              <a:rPr lang="en-US" altLang="zh-CN" sz="2200" b="1" dirty="0" smtClean="0">
                <a:solidFill>
                  <a:schemeClr val="accent1">
                    <a:lumMod val="50000"/>
                  </a:schemeClr>
                </a:solidFill>
                <a:latin typeface="Times New Roman" charset="0"/>
                <a:ea typeface="宋体" charset="0"/>
                <a:cs typeface="宋体" charset="0"/>
              </a:rPr>
              <a:t>continue</a:t>
            </a:r>
            <a:endParaRPr lang="en-US" altLang="zh-CN" sz="2200" b="1" dirty="0">
              <a:solidFill>
                <a:schemeClr val="accent1">
                  <a:lumMod val="50000"/>
                </a:schemeClr>
              </a:solidFill>
              <a:latin typeface="Times New Roman" charset="0"/>
              <a:ea typeface="宋体" charset="0"/>
              <a:cs typeface="宋体" charset="0"/>
            </a:endParaRPr>
          </a:p>
          <a:p>
            <a:pPr marL="457200" indent="-457200">
              <a:buFontTx/>
              <a:buAutoNum type="arabicPeriod" startAt="4"/>
            </a:pPr>
            <a:r>
              <a:rPr lang="en-US" altLang="zh-CN" sz="2000" b="1" dirty="0">
                <a:solidFill>
                  <a:srgbClr val="996633"/>
                </a:solidFill>
                <a:latin typeface="Times New Roman" charset="0"/>
                <a:ea typeface="宋体" charset="0"/>
                <a:cs typeface="宋体" charset="0"/>
              </a:rPr>
              <a:t> </a:t>
            </a:r>
            <a:r>
              <a:rPr lang="en-US" altLang="zh-CN" sz="2000" b="1" dirty="0">
                <a:solidFill>
                  <a:srgbClr val="800000"/>
                </a:solidFill>
                <a:latin typeface="Times New Roman" charset="0"/>
                <a:ea typeface="宋体" charset="0"/>
                <a:cs typeface="宋体" charset="0"/>
              </a:rPr>
              <a:t>Use of processing S/W  System</a:t>
            </a:r>
          </a:p>
          <a:p>
            <a:pPr marL="457200" indent="-457200">
              <a:buFontTx/>
              <a:buAutoNum type="arabicPeriod" startAt="4"/>
            </a:pPr>
            <a:r>
              <a:rPr lang="en-US" altLang="zh-CN" sz="2000" b="1" dirty="0">
                <a:solidFill>
                  <a:srgbClr val="800000"/>
                </a:solidFill>
                <a:latin typeface="Times New Roman" charset="0"/>
                <a:ea typeface="宋体" charset="0"/>
                <a:cs typeface="宋体" charset="0"/>
              </a:rPr>
              <a:t> Linkage to meteorological &amp; environmental modeling &amp; applications</a:t>
            </a:r>
          </a:p>
        </p:txBody>
      </p:sp>
      <p:sp>
        <p:nvSpPr>
          <p:cNvPr id="38950" name="Text Box 53"/>
          <p:cNvSpPr txBox="1">
            <a:spLocks noChangeArrowheads="1"/>
          </p:cNvSpPr>
          <p:nvPr/>
        </p:nvSpPr>
        <p:spPr bwMode="auto">
          <a:xfrm>
            <a:off x="1958975" y="76200"/>
            <a:ext cx="6821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zh-CN" sz="2400" b="1" dirty="0" smtClean="0">
                <a:ea typeface="宋体" charset="0"/>
                <a:cs typeface="宋体" charset="0"/>
              </a:rPr>
              <a:t>LEO Direct Broadcast </a:t>
            </a:r>
            <a:r>
              <a:rPr lang="en-US" altLang="zh-CN" sz="2400" b="1" dirty="0">
                <a:ea typeface="宋体" charset="0"/>
                <a:cs typeface="宋体" charset="0"/>
              </a:rPr>
              <a:t>Processing </a:t>
            </a:r>
            <a:r>
              <a:rPr lang="en-US" altLang="zh-CN" sz="2400" b="1" dirty="0" smtClean="0">
                <a:ea typeface="宋体" charset="0"/>
                <a:cs typeface="宋体" charset="0"/>
              </a:rPr>
              <a:t>Packages</a:t>
            </a:r>
            <a:endParaRPr lang="en-US" altLang="zh-CN" sz="2400" b="1" dirty="0">
              <a:ea typeface="宋体" charset="0"/>
              <a:cs typeface="宋体" charset="0"/>
            </a:endParaRPr>
          </a:p>
        </p:txBody>
      </p:sp>
      <p:pic>
        <p:nvPicPr>
          <p:cNvPr id="55" name="Picture 54" descr="jpss_mission1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400" y="38100"/>
            <a:ext cx="1050295" cy="665894"/>
          </a:xfrm>
          <a:prstGeom prst="rect">
            <a:avLst/>
          </a:prstGeom>
        </p:spPr>
      </p:pic>
    </p:spTree>
    <p:extLst>
      <p:ext uri="{BB962C8B-B14F-4D97-AF65-F5344CB8AC3E}">
        <p14:creationId xmlns:p14="http://schemas.microsoft.com/office/powerpoint/2010/main" val="16370519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8750300" cy="692150"/>
          </a:xfrm>
        </p:spPr>
        <p:txBody>
          <a:bodyPr/>
          <a:lstStyle/>
          <a:p>
            <a:r>
              <a:rPr lang="en-US" sz="3600" dirty="0" smtClean="0"/>
              <a:t>From ITPP, IAPP, IMAPP to CSPP 1992 to 2015  </a:t>
            </a:r>
            <a:r>
              <a:rPr lang="en-US" sz="3600" dirty="0" smtClean="0">
                <a:solidFill>
                  <a:srgbClr val="3366FF"/>
                </a:solidFill>
              </a:rPr>
              <a:t>(1/2)</a:t>
            </a:r>
            <a:r>
              <a:rPr lang="en-US" sz="3600" dirty="0" smtClean="0"/>
              <a:t> </a:t>
            </a:r>
            <a:endParaRPr lang="en-US" sz="3600" dirty="0"/>
          </a:p>
        </p:txBody>
      </p:sp>
      <p:sp>
        <p:nvSpPr>
          <p:cNvPr id="3" name="Content Placeholder 2"/>
          <p:cNvSpPr>
            <a:spLocks noGrp="1"/>
          </p:cNvSpPr>
          <p:nvPr>
            <p:ph idx="1"/>
          </p:nvPr>
        </p:nvSpPr>
        <p:spPr/>
        <p:txBody>
          <a:bodyPr/>
          <a:lstStyle/>
          <a:p>
            <a:r>
              <a:rPr lang="en-US" sz="2400" dirty="0" smtClean="0"/>
              <a:t>1992: TOVS (TIROS-N) export package started</a:t>
            </a:r>
          </a:p>
          <a:p>
            <a:r>
              <a:rPr lang="en-US" sz="2400" dirty="0" smtClean="0"/>
              <a:t>1993: 1</a:t>
            </a:r>
            <a:r>
              <a:rPr lang="en-US" sz="2400" baseline="30000" dirty="0" smtClean="0"/>
              <a:t>st</a:t>
            </a:r>
            <a:r>
              <a:rPr lang="en-US" sz="2400" dirty="0" smtClean="0"/>
              <a:t> release of ITPP for NOAA-8</a:t>
            </a:r>
          </a:p>
          <a:p>
            <a:r>
              <a:rPr lang="en-US" sz="2400" dirty="0" smtClean="0"/>
              <a:t>1999: 1</a:t>
            </a:r>
            <a:r>
              <a:rPr lang="en-US" sz="2400" baseline="30000" dirty="0" smtClean="0"/>
              <a:t>st</a:t>
            </a:r>
            <a:r>
              <a:rPr lang="en-US" sz="2400" dirty="0" smtClean="0"/>
              <a:t> release of IAPP for NOAA-15</a:t>
            </a:r>
          </a:p>
          <a:p>
            <a:r>
              <a:rPr lang="en-US" sz="2400" dirty="0" smtClean="0"/>
              <a:t>2000: 1</a:t>
            </a:r>
            <a:r>
              <a:rPr lang="en-US" sz="2400" baseline="30000" dirty="0" smtClean="0"/>
              <a:t>st</a:t>
            </a:r>
            <a:r>
              <a:rPr lang="en-US" sz="2400" dirty="0" smtClean="0"/>
              <a:t> release of IMAPP for Terra MODIS</a:t>
            </a:r>
          </a:p>
          <a:p>
            <a:r>
              <a:rPr lang="en-US" sz="2400" dirty="0" smtClean="0"/>
              <a:t>2002: 1</a:t>
            </a:r>
            <a:r>
              <a:rPr lang="en-US" sz="2400" baseline="30000" dirty="0" smtClean="0"/>
              <a:t>st</a:t>
            </a:r>
            <a:r>
              <a:rPr lang="en-US" sz="2400" dirty="0" smtClean="0"/>
              <a:t> IMAPP science products released for Terra MODIS &amp; 1</a:t>
            </a:r>
            <a:r>
              <a:rPr lang="en-US" sz="2400" baseline="30000" dirty="0" smtClean="0"/>
              <a:t>st</a:t>
            </a:r>
            <a:r>
              <a:rPr lang="en-US" sz="2400" dirty="0" smtClean="0"/>
              <a:t> release for both Terra &amp; Aqua MODIS</a:t>
            </a:r>
          </a:p>
          <a:p>
            <a:r>
              <a:rPr lang="en-US" sz="2400" dirty="0" smtClean="0"/>
              <a:t>2004: 1</a:t>
            </a:r>
            <a:r>
              <a:rPr lang="en-US" sz="2400" baseline="30000" dirty="0" smtClean="0"/>
              <a:t>st</a:t>
            </a:r>
            <a:r>
              <a:rPr lang="en-US" sz="2400" dirty="0" smtClean="0"/>
              <a:t> IMAPP training workshop at Nanjing, China</a:t>
            </a:r>
          </a:p>
          <a:p>
            <a:r>
              <a:rPr lang="en-US" sz="2400" dirty="0" smtClean="0"/>
              <a:t>2005: 2</a:t>
            </a:r>
            <a:r>
              <a:rPr lang="en-US" sz="2400" baseline="30000" dirty="0" smtClean="0"/>
              <a:t>nd</a:t>
            </a:r>
            <a:r>
              <a:rPr lang="en-US" sz="2400" dirty="0" smtClean="0"/>
              <a:t> &amp; 3</a:t>
            </a:r>
            <a:r>
              <a:rPr lang="en-US" sz="2400" baseline="30000" dirty="0" smtClean="0"/>
              <a:t>rd</a:t>
            </a:r>
            <a:r>
              <a:rPr lang="en-US" sz="2400" dirty="0" smtClean="0"/>
              <a:t> IMAPP training workshops &amp; IAPP V2.1 released. 1</a:t>
            </a:r>
            <a:r>
              <a:rPr lang="en-US" sz="2400" baseline="30000" dirty="0" smtClean="0"/>
              <a:t>st</a:t>
            </a:r>
            <a:r>
              <a:rPr lang="en-US" sz="2400" dirty="0" smtClean="0"/>
              <a:t> release of IMAPP AIRS/AMSU/HSB sounding </a:t>
            </a:r>
            <a:r>
              <a:rPr lang="en-US" sz="2400" dirty="0" err="1" smtClean="0"/>
              <a:t>rtv</a:t>
            </a:r>
            <a:r>
              <a:rPr lang="en-US" sz="2400" dirty="0" smtClean="0"/>
              <a:t>.</a:t>
            </a:r>
          </a:p>
          <a:p>
            <a:pPr marL="0" indent="0">
              <a:buNone/>
            </a:pPr>
            <a:endParaRPr lang="en-US" sz="2400" dirty="0">
              <a:solidFill>
                <a:srgbClr val="3366FF"/>
              </a:solidFill>
            </a:endParaRPr>
          </a:p>
          <a:p>
            <a:pPr marL="0" indent="0">
              <a:buNone/>
            </a:pPr>
            <a:r>
              <a:rPr lang="en-US" sz="2400" dirty="0">
                <a:solidFill>
                  <a:srgbClr val="3366FF"/>
                </a:solidFill>
              </a:rPr>
              <a:t>IMAPP: 61 releases since May 2000</a:t>
            </a:r>
          </a:p>
          <a:p>
            <a:pPr marL="0" indent="0">
              <a:buNone/>
            </a:pPr>
            <a:r>
              <a:rPr lang="en-US" sz="2400" dirty="0">
                <a:solidFill>
                  <a:srgbClr val="3366FF"/>
                </a:solidFill>
              </a:rPr>
              <a:t>CSPP: 29 releases since March 2012</a:t>
            </a:r>
          </a:p>
          <a:p>
            <a:pPr marL="0" indent="0">
              <a:buNone/>
            </a:pPr>
            <a:endParaRPr lang="en-US" sz="2400" dirty="0"/>
          </a:p>
        </p:txBody>
      </p:sp>
    </p:spTree>
    <p:extLst>
      <p:ext uri="{BB962C8B-B14F-4D97-AF65-F5344CB8AC3E}">
        <p14:creationId xmlns:p14="http://schemas.microsoft.com/office/powerpoint/2010/main" val="10394913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t>2006: 1</a:t>
            </a:r>
            <a:r>
              <a:rPr lang="en-US" sz="2400" baseline="30000" dirty="0" smtClean="0"/>
              <a:t>st</a:t>
            </a:r>
            <a:r>
              <a:rPr lang="en-US" sz="2400" dirty="0" smtClean="0"/>
              <a:t> IMAPP AMSR-E soil moisture &amp; workshops in Norway &amp; S. Africa</a:t>
            </a:r>
          </a:p>
          <a:p>
            <a:r>
              <a:rPr lang="en-US" sz="2400" dirty="0" smtClean="0"/>
              <a:t>2007: IMAPP AMSR-E Snow Water Equivalent &amp; workshop in Brazil</a:t>
            </a:r>
          </a:p>
          <a:p>
            <a:r>
              <a:rPr lang="en-US" sz="2400" dirty="0" smtClean="0"/>
              <a:t>2008: 1</a:t>
            </a:r>
            <a:r>
              <a:rPr lang="en-US" sz="2400" baseline="30000" dirty="0" smtClean="0"/>
              <a:t>st</a:t>
            </a:r>
            <a:r>
              <a:rPr lang="en-US" sz="2400" dirty="0" smtClean="0"/>
              <a:t> release of IMAPP DB-CRAS NWP model</a:t>
            </a:r>
          </a:p>
          <a:p>
            <a:r>
              <a:rPr lang="en-US" sz="2400" dirty="0" smtClean="0"/>
              <a:t>2009: 1</a:t>
            </a:r>
            <a:r>
              <a:rPr lang="en-US" sz="2400" baseline="30000" dirty="0" smtClean="0"/>
              <a:t>st</a:t>
            </a:r>
            <a:r>
              <a:rPr lang="en-US" sz="2400" dirty="0" smtClean="0"/>
              <a:t> release of Google Earth</a:t>
            </a:r>
          </a:p>
          <a:p>
            <a:r>
              <a:rPr lang="en-US" sz="2400" dirty="0" smtClean="0"/>
              <a:t>2010: IMAPP Virtual Appliance</a:t>
            </a:r>
          </a:p>
          <a:p>
            <a:r>
              <a:rPr lang="en-US" sz="2400" dirty="0" smtClean="0"/>
              <a:t>2012: CSPP 1</a:t>
            </a:r>
            <a:r>
              <a:rPr lang="en-US" sz="2400" baseline="30000" dirty="0" smtClean="0"/>
              <a:t>st</a:t>
            </a:r>
            <a:r>
              <a:rPr lang="en-US" sz="2400" dirty="0" smtClean="0"/>
              <a:t> release for </a:t>
            </a:r>
            <a:r>
              <a:rPr lang="en-US" sz="2400" dirty="0" err="1" smtClean="0"/>
              <a:t>Suomi</a:t>
            </a:r>
            <a:r>
              <a:rPr lang="en-US" sz="2400" dirty="0" smtClean="0"/>
              <a:t> NPP &amp; IDEA-I 1</a:t>
            </a:r>
            <a:r>
              <a:rPr lang="en-US" sz="2400" baseline="30000" dirty="0" smtClean="0"/>
              <a:t>st</a:t>
            </a:r>
            <a:r>
              <a:rPr lang="en-US" sz="2400" dirty="0" smtClean="0"/>
              <a:t> release</a:t>
            </a:r>
          </a:p>
          <a:p>
            <a:r>
              <a:rPr lang="en-US" sz="2400" dirty="0" smtClean="0"/>
              <a:t>2015: CSPP-IAPP for NOAA 15/16/18/19 &amp; </a:t>
            </a:r>
            <a:r>
              <a:rPr lang="en-US" sz="2400" dirty="0" err="1" smtClean="0"/>
              <a:t>Metop</a:t>
            </a:r>
            <a:r>
              <a:rPr lang="en-US" sz="2400" dirty="0" smtClean="0"/>
              <a:t> A/B release</a:t>
            </a:r>
          </a:p>
          <a:p>
            <a:r>
              <a:rPr lang="en-US" sz="2400" dirty="0" smtClean="0"/>
              <a:t>2015: CSPP-GEO for GOES GRB &amp; GVAR</a:t>
            </a:r>
          </a:p>
          <a:p>
            <a:endParaRPr lang="en-US" sz="2400" dirty="0">
              <a:solidFill>
                <a:srgbClr val="3366FF"/>
              </a:solidFill>
            </a:endParaRPr>
          </a:p>
          <a:p>
            <a:pPr marL="0" indent="0">
              <a:buNone/>
            </a:pPr>
            <a:r>
              <a:rPr lang="en-US" sz="2400" dirty="0" smtClean="0">
                <a:solidFill>
                  <a:srgbClr val="3366FF"/>
                </a:solidFill>
              </a:rPr>
              <a:t>IMAPP: 61 releases since May 2000</a:t>
            </a:r>
          </a:p>
          <a:p>
            <a:pPr marL="0" indent="0">
              <a:buNone/>
            </a:pPr>
            <a:r>
              <a:rPr lang="en-US" sz="2400" dirty="0" smtClean="0">
                <a:solidFill>
                  <a:srgbClr val="3366FF"/>
                </a:solidFill>
              </a:rPr>
              <a:t>CSPP: 29 releases since March 2012</a:t>
            </a:r>
          </a:p>
          <a:p>
            <a:endParaRPr lang="en-US" sz="2400" dirty="0"/>
          </a:p>
        </p:txBody>
      </p:sp>
      <p:sp>
        <p:nvSpPr>
          <p:cNvPr id="5" name="Title 1"/>
          <p:cNvSpPr>
            <a:spLocks noGrp="1"/>
          </p:cNvSpPr>
          <p:nvPr>
            <p:ph type="title"/>
          </p:nvPr>
        </p:nvSpPr>
        <p:spPr>
          <a:xfrm>
            <a:off x="203200" y="274638"/>
            <a:ext cx="8750300" cy="692150"/>
          </a:xfrm>
        </p:spPr>
        <p:txBody>
          <a:bodyPr/>
          <a:lstStyle/>
          <a:p>
            <a:r>
              <a:rPr lang="en-US" sz="3600" dirty="0" smtClean="0"/>
              <a:t>From ITPP, IAPP, IMAPP to CSPP 1992 to 2015  </a:t>
            </a:r>
            <a:r>
              <a:rPr lang="en-US" sz="3600" dirty="0" smtClean="0">
                <a:solidFill>
                  <a:srgbClr val="3366FF"/>
                </a:solidFill>
              </a:rPr>
              <a:t>(2/2)</a:t>
            </a:r>
            <a:r>
              <a:rPr lang="en-US" sz="3600" dirty="0" smtClean="0"/>
              <a:t> </a:t>
            </a:r>
            <a:endParaRPr lang="en-US" sz="3600" dirty="0"/>
          </a:p>
        </p:txBody>
      </p:sp>
    </p:spTree>
    <p:extLst>
      <p:ext uri="{BB962C8B-B14F-4D97-AF65-F5344CB8AC3E}">
        <p14:creationId xmlns:p14="http://schemas.microsoft.com/office/powerpoint/2010/main" val="7351644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8"/>
            <a:ext cx="8229600" cy="692150"/>
          </a:xfrm>
        </p:spPr>
        <p:txBody>
          <a:bodyPr/>
          <a:lstStyle/>
          <a:p>
            <a:r>
              <a:rPr lang="en-US" sz="2800" b="1" dirty="0" smtClean="0"/>
              <a:t>International MODIS/AIRS Processing Package</a:t>
            </a:r>
            <a:endParaRPr lang="en-US" sz="2800" b="1" dirty="0"/>
          </a:p>
        </p:txBody>
      </p:sp>
      <p:sp>
        <p:nvSpPr>
          <p:cNvPr id="3" name="Content Placeholder 2"/>
          <p:cNvSpPr>
            <a:spLocks noGrp="1"/>
          </p:cNvSpPr>
          <p:nvPr>
            <p:ph idx="1"/>
          </p:nvPr>
        </p:nvSpPr>
        <p:spPr>
          <a:xfrm>
            <a:off x="491068" y="826545"/>
            <a:ext cx="8229600" cy="5000625"/>
          </a:xfrm>
        </p:spPr>
        <p:txBody>
          <a:bodyPr/>
          <a:lstStyle/>
          <a:p>
            <a:pPr marL="0" indent="0">
              <a:buNone/>
              <a:defRPr/>
            </a:pPr>
            <a:r>
              <a:rPr lang="en-US" sz="2400" dirty="0">
                <a:latin typeface="Helvetica"/>
                <a:cs typeface="Helvetica"/>
              </a:rPr>
              <a:t>IMAPP - Funded by NASA since 2000  </a:t>
            </a:r>
          </a:p>
          <a:p>
            <a:pPr marL="0" indent="0">
              <a:buNone/>
              <a:defRPr/>
            </a:pPr>
            <a:r>
              <a:rPr lang="en-US" sz="2400" dirty="0">
                <a:solidFill>
                  <a:schemeClr val="accent1"/>
                </a:solidFill>
                <a:latin typeface="Helvetica"/>
                <a:cs typeface="Helvetica"/>
              </a:rPr>
              <a:t>http://</a:t>
            </a:r>
            <a:r>
              <a:rPr lang="en-US" sz="2400" dirty="0" err="1">
                <a:solidFill>
                  <a:schemeClr val="accent1"/>
                </a:solidFill>
                <a:latin typeface="Helvetica"/>
                <a:cs typeface="Helvetica"/>
              </a:rPr>
              <a:t>cimss.ssec.wisc.edu</a:t>
            </a:r>
            <a:r>
              <a:rPr lang="en-US" sz="2400" dirty="0">
                <a:solidFill>
                  <a:schemeClr val="accent1"/>
                </a:solidFill>
                <a:latin typeface="Helvetica"/>
                <a:cs typeface="Helvetica"/>
              </a:rPr>
              <a:t>/</a:t>
            </a:r>
            <a:r>
              <a:rPr lang="en-US" sz="2400" dirty="0" err="1">
                <a:solidFill>
                  <a:schemeClr val="accent1"/>
                </a:solidFill>
                <a:latin typeface="Helvetica"/>
                <a:cs typeface="Helvetica"/>
              </a:rPr>
              <a:t>imapp</a:t>
            </a:r>
            <a:r>
              <a:rPr lang="en-US" sz="2400" dirty="0">
                <a:solidFill>
                  <a:schemeClr val="accent1"/>
                </a:solidFill>
                <a:latin typeface="Helvetica"/>
                <a:cs typeface="Helvetica"/>
              </a:rPr>
              <a:t>/</a:t>
            </a:r>
          </a:p>
          <a:p>
            <a:pPr>
              <a:defRPr/>
            </a:pPr>
            <a:r>
              <a:rPr lang="en-US" sz="2200" dirty="0">
                <a:solidFill>
                  <a:srgbClr val="FF0000"/>
                </a:solidFill>
                <a:latin typeface="Helvetica"/>
                <a:cs typeface="Helvetica"/>
              </a:rPr>
              <a:t>61 </a:t>
            </a:r>
            <a:r>
              <a:rPr lang="en-US" sz="2200" dirty="0">
                <a:latin typeface="Helvetica"/>
                <a:cs typeface="Helvetica"/>
              </a:rPr>
              <a:t>software packages released in </a:t>
            </a:r>
            <a:r>
              <a:rPr lang="en-US" sz="2200" dirty="0">
                <a:solidFill>
                  <a:srgbClr val="FF0000"/>
                </a:solidFill>
                <a:latin typeface="Helvetica"/>
                <a:cs typeface="Helvetica"/>
              </a:rPr>
              <a:t>15</a:t>
            </a:r>
            <a:r>
              <a:rPr lang="en-US" sz="2200" dirty="0">
                <a:latin typeface="Helvetica"/>
                <a:cs typeface="Helvetica"/>
              </a:rPr>
              <a:t> years</a:t>
            </a:r>
          </a:p>
          <a:p>
            <a:pPr>
              <a:defRPr/>
            </a:pPr>
            <a:r>
              <a:rPr lang="en-US" sz="2200" dirty="0">
                <a:latin typeface="Helvetica"/>
                <a:cs typeface="Helvetica"/>
              </a:rPr>
              <a:t>More than </a:t>
            </a:r>
            <a:r>
              <a:rPr lang="en-US" sz="2200" dirty="0">
                <a:solidFill>
                  <a:srgbClr val="FF0000"/>
                </a:solidFill>
                <a:latin typeface="Helvetica"/>
                <a:cs typeface="Helvetica"/>
              </a:rPr>
              <a:t>3000</a:t>
            </a:r>
            <a:r>
              <a:rPr lang="en-US" sz="2200" dirty="0">
                <a:latin typeface="Helvetica"/>
                <a:cs typeface="Helvetica"/>
              </a:rPr>
              <a:t> registrants from </a:t>
            </a:r>
            <a:r>
              <a:rPr lang="en-US" sz="2200" dirty="0">
                <a:solidFill>
                  <a:srgbClr val="FF0000"/>
                </a:solidFill>
                <a:latin typeface="Helvetica"/>
                <a:cs typeface="Helvetica"/>
              </a:rPr>
              <a:t>76 </a:t>
            </a:r>
            <a:r>
              <a:rPr lang="en-US" sz="2200" dirty="0">
                <a:latin typeface="Helvetica"/>
                <a:cs typeface="Helvetica"/>
              </a:rPr>
              <a:t>different countries</a:t>
            </a:r>
          </a:p>
          <a:p>
            <a:pPr>
              <a:defRPr/>
            </a:pPr>
            <a:r>
              <a:rPr lang="en-US" sz="2200" dirty="0">
                <a:solidFill>
                  <a:srgbClr val="FF0000"/>
                </a:solidFill>
                <a:latin typeface="Helvetica"/>
                <a:cs typeface="Helvetica"/>
              </a:rPr>
              <a:t>12</a:t>
            </a:r>
            <a:r>
              <a:rPr lang="en-US" sz="2200" dirty="0">
                <a:latin typeface="Helvetica"/>
                <a:cs typeface="Helvetica"/>
              </a:rPr>
              <a:t> direct broadcast workshops held on </a:t>
            </a:r>
            <a:r>
              <a:rPr lang="en-US" sz="2200" dirty="0">
                <a:solidFill>
                  <a:srgbClr val="FF0000"/>
                </a:solidFill>
                <a:latin typeface="Helvetica"/>
                <a:cs typeface="Helvetica"/>
              </a:rPr>
              <a:t>6</a:t>
            </a:r>
            <a:r>
              <a:rPr lang="en-US" sz="2200" dirty="0">
                <a:latin typeface="Helvetica"/>
                <a:cs typeface="Helvetica"/>
              </a:rPr>
              <a:t> continents serving students from more than 60 countries</a:t>
            </a:r>
          </a:p>
          <a:p>
            <a:pPr>
              <a:defRPr/>
            </a:pPr>
            <a:r>
              <a:rPr lang="en-US" sz="2200" dirty="0">
                <a:solidFill>
                  <a:srgbClr val="FF0000"/>
                </a:solidFill>
                <a:latin typeface="Helvetica"/>
                <a:cs typeface="Helvetica"/>
              </a:rPr>
              <a:t>15</a:t>
            </a:r>
            <a:r>
              <a:rPr lang="en-US" sz="2200" dirty="0">
                <a:latin typeface="Helvetica"/>
                <a:cs typeface="Helvetica"/>
              </a:rPr>
              <a:t> MODIS related software packages</a:t>
            </a:r>
          </a:p>
          <a:p>
            <a:pPr>
              <a:defRPr/>
            </a:pPr>
            <a:r>
              <a:rPr lang="en-US" sz="2200" dirty="0">
                <a:solidFill>
                  <a:srgbClr val="FF0000"/>
                </a:solidFill>
                <a:latin typeface="Helvetica"/>
                <a:cs typeface="Helvetica"/>
              </a:rPr>
              <a:t>6</a:t>
            </a:r>
            <a:r>
              <a:rPr lang="en-US" sz="2200" dirty="0">
                <a:latin typeface="Helvetica"/>
                <a:cs typeface="Helvetica"/>
              </a:rPr>
              <a:t> AIRS related software packages</a:t>
            </a:r>
          </a:p>
          <a:p>
            <a:pPr>
              <a:defRPr/>
            </a:pPr>
            <a:r>
              <a:rPr lang="en-US" sz="2200" dirty="0">
                <a:solidFill>
                  <a:srgbClr val="FF0000"/>
                </a:solidFill>
                <a:latin typeface="Helvetica"/>
                <a:cs typeface="Helvetica"/>
              </a:rPr>
              <a:t>4</a:t>
            </a:r>
            <a:r>
              <a:rPr lang="en-US" sz="2200" dirty="0">
                <a:latin typeface="Helvetica"/>
                <a:cs typeface="Helvetica"/>
              </a:rPr>
              <a:t> AMSR-E software packages</a:t>
            </a:r>
          </a:p>
          <a:p>
            <a:endParaRPr lang="en-US" dirty="0"/>
          </a:p>
        </p:txBody>
      </p:sp>
      <p:pic>
        <p:nvPicPr>
          <p:cNvPr id="4" name="Picture 3" descr="canvas.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146" y="4599652"/>
            <a:ext cx="3022647" cy="2266985"/>
          </a:xfrm>
          <a:prstGeom prst="rect">
            <a:avLst/>
          </a:prstGeom>
          <a:ln>
            <a:solidFill>
              <a:schemeClr val="tx1"/>
            </a:solidFill>
          </a:ln>
        </p:spPr>
      </p:pic>
      <p:pic>
        <p:nvPicPr>
          <p:cNvPr id="5" name="Picture 4" descr="DSCF1229_jpg.jpg"/>
          <p:cNvPicPr>
            <a:picLocks noChangeAspect="1"/>
          </p:cNvPicPr>
          <p:nvPr/>
        </p:nvPicPr>
        <p:blipFill rotWithShape="1">
          <a:blip r:embed="rId3" cstate="email">
            <a:extLst>
              <a:ext uri="{28A0092B-C50C-407E-A947-70E740481C1C}">
                <a14:useLocalDpi xmlns:a14="http://schemas.microsoft.com/office/drawing/2010/main" val="0"/>
              </a:ext>
            </a:extLst>
          </a:blip>
          <a:srcRect l="30066" t="28680" r="11198" b="22992"/>
          <a:stretch/>
        </p:blipFill>
        <p:spPr>
          <a:xfrm>
            <a:off x="3074281" y="4599653"/>
            <a:ext cx="3538900" cy="2183814"/>
          </a:xfrm>
          <a:prstGeom prst="rect">
            <a:avLst/>
          </a:prstGeom>
          <a:ln>
            <a:solidFill>
              <a:schemeClr val="tx1"/>
            </a:solidFill>
          </a:ln>
        </p:spPr>
      </p:pic>
      <p:pic>
        <p:nvPicPr>
          <p:cNvPr id="6" name="Picture 5" descr="DSCF1082_jpg.jpg"/>
          <p:cNvPicPr>
            <a:picLocks noChangeAspect="1"/>
          </p:cNvPicPr>
          <p:nvPr/>
        </p:nvPicPr>
        <p:blipFill rotWithShape="1">
          <a:blip r:embed="rId4" cstate="email">
            <a:extLst>
              <a:ext uri="{28A0092B-C50C-407E-A947-70E740481C1C}">
                <a14:useLocalDpi xmlns:a14="http://schemas.microsoft.com/office/drawing/2010/main" val="0"/>
              </a:ext>
            </a:extLst>
          </a:blip>
          <a:srcRect t="30148"/>
          <a:stretch/>
        </p:blipFill>
        <p:spPr>
          <a:xfrm>
            <a:off x="6649676" y="4534894"/>
            <a:ext cx="2494324" cy="2323106"/>
          </a:xfrm>
          <a:prstGeom prst="rect">
            <a:avLst/>
          </a:prstGeom>
          <a:ln>
            <a:solidFill>
              <a:schemeClr val="tx1"/>
            </a:solidFill>
          </a:ln>
        </p:spPr>
      </p:pic>
      <p:sp>
        <p:nvSpPr>
          <p:cNvPr id="7" name="TextBox 6"/>
          <p:cNvSpPr txBox="1"/>
          <p:nvPr/>
        </p:nvSpPr>
        <p:spPr>
          <a:xfrm>
            <a:off x="4778191" y="4599653"/>
            <a:ext cx="2927604" cy="338554"/>
          </a:xfrm>
          <a:prstGeom prst="rect">
            <a:avLst/>
          </a:prstGeom>
          <a:solidFill>
            <a:schemeClr val="bg1">
              <a:alpha val="59000"/>
            </a:schemeClr>
          </a:solidFill>
        </p:spPr>
        <p:txBody>
          <a:bodyPr wrap="none" rtlCol="0">
            <a:spAutoFit/>
          </a:bodyPr>
          <a:lstStyle/>
          <a:p>
            <a:r>
              <a:rPr lang="en-US" sz="1600" dirty="0" smtClean="0"/>
              <a:t>Shanghai Workshop June 2011</a:t>
            </a:r>
            <a:endParaRPr lang="en-US" sz="1600" dirty="0"/>
          </a:p>
        </p:txBody>
      </p:sp>
      <p:sp>
        <p:nvSpPr>
          <p:cNvPr id="8" name="TextBox 7"/>
          <p:cNvSpPr txBox="1"/>
          <p:nvPr/>
        </p:nvSpPr>
        <p:spPr>
          <a:xfrm>
            <a:off x="90354" y="4599652"/>
            <a:ext cx="2946339" cy="338554"/>
          </a:xfrm>
          <a:prstGeom prst="rect">
            <a:avLst/>
          </a:prstGeom>
          <a:solidFill>
            <a:schemeClr val="bg1">
              <a:alpha val="35000"/>
            </a:schemeClr>
          </a:solidFill>
        </p:spPr>
        <p:txBody>
          <a:bodyPr wrap="none" rtlCol="0">
            <a:spAutoFit/>
          </a:bodyPr>
          <a:lstStyle/>
          <a:p>
            <a:r>
              <a:rPr lang="en-US" sz="1600" dirty="0" smtClean="0"/>
              <a:t>Indonesia Workshop Sep. 2011</a:t>
            </a:r>
            <a:endParaRPr lang="en-US" sz="1600" dirty="0"/>
          </a:p>
        </p:txBody>
      </p:sp>
      <p:pic>
        <p:nvPicPr>
          <p:cNvPr id="9" name="Picture 5" descr="NASA_Logo.gif"/>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094663" y="94711"/>
            <a:ext cx="102393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SSEC_logo.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690" y="185856"/>
            <a:ext cx="9413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634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1-05 at 3.30.41 PM.png"/>
          <p:cNvPicPr>
            <a:picLocks noChangeAspect="1"/>
          </p:cNvPicPr>
          <p:nvPr/>
        </p:nvPicPr>
        <p:blipFill rotWithShape="1">
          <a:blip r:embed="rId2">
            <a:extLst>
              <a:ext uri="{28A0092B-C50C-407E-A947-70E740481C1C}">
                <a14:useLocalDpi xmlns:a14="http://schemas.microsoft.com/office/drawing/2010/main" val="0"/>
              </a:ext>
            </a:extLst>
          </a:blip>
          <a:srcRect l="10742" t="9747" r="8518" b="8433"/>
          <a:stretch/>
        </p:blipFill>
        <p:spPr>
          <a:xfrm>
            <a:off x="270926" y="829731"/>
            <a:ext cx="8628405" cy="5689600"/>
          </a:xfrm>
          <a:prstGeom prst="rect">
            <a:avLst/>
          </a:prstGeom>
        </p:spPr>
      </p:pic>
      <p:sp>
        <p:nvSpPr>
          <p:cNvPr id="5" name="TextBox 4"/>
          <p:cNvSpPr txBox="1"/>
          <p:nvPr/>
        </p:nvSpPr>
        <p:spPr>
          <a:xfrm>
            <a:off x="0" y="43926"/>
            <a:ext cx="9144000" cy="523220"/>
          </a:xfrm>
          <a:prstGeom prst="rect">
            <a:avLst/>
          </a:prstGeom>
          <a:noFill/>
          <a:ln>
            <a:solidFill>
              <a:schemeClr val="tx1"/>
            </a:solidFill>
          </a:ln>
        </p:spPr>
        <p:txBody>
          <a:bodyPr>
            <a:spAutoFit/>
          </a:bodyPr>
          <a:lstStyle/>
          <a:p>
            <a:pPr algn="ctr">
              <a:defRPr/>
            </a:pPr>
            <a:r>
              <a:rPr lang="en-US" sz="2800" b="1" dirty="0" smtClean="0">
                <a:solidFill>
                  <a:srgbClr val="000090"/>
                </a:solidFill>
              </a:rPr>
              <a:t>CSPP Software Suites</a:t>
            </a:r>
            <a:endParaRPr lang="en-US" sz="2800" b="1" dirty="0">
              <a:solidFill>
                <a:srgbClr val="000090"/>
              </a:solidFill>
            </a:endParaRPr>
          </a:p>
        </p:txBody>
      </p:sp>
    </p:spTree>
    <p:extLst>
      <p:ext uri="{BB962C8B-B14F-4D97-AF65-F5344CB8AC3E}">
        <p14:creationId xmlns:p14="http://schemas.microsoft.com/office/powerpoint/2010/main" val="35980760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Screen Shot 2015-10-22 at 3.36.13 PM.png"/>
          <p:cNvPicPr>
            <a:picLocks noChangeAspect="1"/>
          </p:cNvPicPr>
          <p:nvPr/>
        </p:nvPicPr>
        <p:blipFill>
          <a:blip r:embed="rId2">
            <a:extLst>
              <a:ext uri="{28A0092B-C50C-407E-A947-70E740481C1C}">
                <a14:useLocalDpi xmlns:a14="http://schemas.microsoft.com/office/drawing/2010/main" val="0"/>
              </a:ext>
            </a:extLst>
          </a:blip>
          <a:srcRect l="19611" t="23862" r="18814" b="13959"/>
          <a:stretch>
            <a:fillRect/>
          </a:stretch>
        </p:blipFill>
        <p:spPr bwMode="auto">
          <a:xfrm>
            <a:off x="300891" y="922029"/>
            <a:ext cx="8534400"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0" y="-32277"/>
            <a:ext cx="9144000" cy="954107"/>
          </a:xfrm>
          <a:prstGeom prst="rect">
            <a:avLst/>
          </a:prstGeom>
          <a:noFill/>
          <a:ln>
            <a:solidFill>
              <a:schemeClr val="tx1"/>
            </a:solidFill>
          </a:ln>
        </p:spPr>
        <p:txBody>
          <a:bodyPr>
            <a:spAutoFit/>
          </a:bodyPr>
          <a:lstStyle/>
          <a:p>
            <a:pPr algn="ctr">
              <a:defRPr/>
            </a:pPr>
            <a:r>
              <a:rPr lang="en-US" sz="2800" b="1" dirty="0" smtClean="0">
                <a:solidFill>
                  <a:srgbClr val="000090"/>
                </a:solidFill>
              </a:rPr>
              <a:t>CSPP LEO </a:t>
            </a:r>
            <a:r>
              <a:rPr lang="en-US" sz="2800" b="1" dirty="0">
                <a:solidFill>
                  <a:srgbClr val="000090"/>
                </a:solidFill>
              </a:rPr>
              <a:t>covers multi sensors on board International Satellite Systems</a:t>
            </a:r>
          </a:p>
        </p:txBody>
      </p:sp>
    </p:spTree>
    <p:extLst>
      <p:ext uri="{BB962C8B-B14F-4D97-AF65-F5344CB8AC3E}">
        <p14:creationId xmlns:p14="http://schemas.microsoft.com/office/powerpoint/2010/main" val="9177719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39"/>
            <a:ext cx="8229600" cy="692150"/>
          </a:xfrm>
        </p:spPr>
        <p:txBody>
          <a:bodyPr/>
          <a:lstStyle/>
          <a:p>
            <a:r>
              <a:rPr lang="en-US" sz="2800" b="1" dirty="0">
                <a:solidFill>
                  <a:srgbClr val="000090"/>
                </a:solidFill>
              </a:rPr>
              <a:t>CSPP S/W Suite produces Imager/Sounder (VIS, IR, &amp; MW) products and provides supporting tools </a:t>
            </a:r>
            <a:br>
              <a:rPr lang="en-US" sz="2800" b="1" dirty="0">
                <a:solidFill>
                  <a:srgbClr val="000090"/>
                </a:solidFill>
              </a:rPr>
            </a:br>
            <a:endParaRPr lang="en-US" sz="2800" dirty="0">
              <a:solidFill>
                <a:srgbClr val="000090"/>
              </a:solidFill>
            </a:endParaRPr>
          </a:p>
        </p:txBody>
      </p:sp>
      <p:pic>
        <p:nvPicPr>
          <p:cNvPr id="4" name="Picture 7" descr="Screen Shot 2015-10-22 at 3.36.48 PM.png"/>
          <p:cNvPicPr>
            <a:picLocks noChangeAspect="1"/>
          </p:cNvPicPr>
          <p:nvPr/>
        </p:nvPicPr>
        <p:blipFill>
          <a:blip r:embed="rId2">
            <a:extLst>
              <a:ext uri="{28A0092B-C50C-407E-A947-70E740481C1C}">
                <a14:useLocalDpi xmlns:a14="http://schemas.microsoft.com/office/drawing/2010/main" val="0"/>
              </a:ext>
            </a:extLst>
          </a:blip>
          <a:srcRect l="19563" t="23752" r="17195" b="12714"/>
          <a:stretch>
            <a:fillRect/>
          </a:stretch>
        </p:blipFill>
        <p:spPr bwMode="auto">
          <a:xfrm>
            <a:off x="371475" y="1176330"/>
            <a:ext cx="8467725"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2447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14055</TotalTime>
  <Words>2774</Words>
  <Application>Microsoft Macintosh PowerPoint</Application>
  <PresentationFormat>On-screen Show (4:3)</PresentationFormat>
  <Paragraphs>355</Paragraphs>
  <Slides>28</Slides>
  <Notes>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Advancement of Community Based LEO and GEO Satellite Processing and Application Packages</vt:lpstr>
      <vt:lpstr>The Advancement of Community Based LEO and GEO Satellite Processing and Application Packages</vt:lpstr>
      <vt:lpstr>PowerPoint Presentation</vt:lpstr>
      <vt:lpstr>From ITPP, IAPP, IMAPP to CSPP 1992 to 2015  (1/2) </vt:lpstr>
      <vt:lpstr>From ITPP, IAPP, IMAPP to CSPP 1992 to 2015  (2/2) </vt:lpstr>
      <vt:lpstr>International MODIS/AIRS Processing Package</vt:lpstr>
      <vt:lpstr>PowerPoint Presentation</vt:lpstr>
      <vt:lpstr>PowerPoint Presentation</vt:lpstr>
      <vt:lpstr>CSPP S/W Suite produces Imager/Sounder (VIS, IR, &amp; MW) products and provides supporting tools  </vt:lpstr>
      <vt:lpstr>CSPP LEO S/W Suite provided by NOAA (1/4) </vt:lpstr>
      <vt:lpstr>CSPP LEO S/W Suite provided by NOAA (2/4) </vt:lpstr>
      <vt:lpstr>CSPP LEO S/W Suite provided by NOAA (3/4) </vt:lpstr>
      <vt:lpstr>CSPP LEO S/W Suite provided by NOAA (4/4) </vt:lpstr>
      <vt:lpstr>PowerPoint Presentation</vt:lpstr>
      <vt:lpstr>PowerPoint Presentation</vt:lpstr>
      <vt:lpstr>PowerPoint Presentation</vt:lpstr>
      <vt:lpstr>PowerPoint Presentation</vt:lpstr>
      <vt:lpstr>CSPP Geo GRB software</vt:lpstr>
      <vt:lpstr>CSPP Geo GEOCAT software</vt:lpstr>
      <vt:lpstr>CSPP Geo software release: GRB v0.3 Prototype 6 October, 2015</vt:lpstr>
      <vt:lpstr>The Advancement of Community Based LEO and GEO Satellite Processing and Application Packages</vt:lpstr>
      <vt:lpstr>PowerPoint Presentation</vt:lpstr>
      <vt:lpstr>ISEE Synopsis 1st Gen</vt:lpstr>
      <vt:lpstr>ISEE: Greater than the sum of its parts</vt:lpstr>
      <vt:lpstr>PowerPoint Presentation</vt:lpstr>
      <vt:lpstr>PowerPoint Presentation</vt:lpstr>
      <vt:lpstr>PowerPoint Presentation</vt:lpstr>
      <vt:lpstr>PowerPoint Presentation</vt:lpstr>
    </vt:vector>
  </TitlesOfParts>
  <Company>Space Science and Engineering Center, University of Wisconsin-Madison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Suomi NPP VIIRS Workshop</dc:title>
  <dc:creator>Liam Gumley</dc:creator>
  <cp:lastModifiedBy>AllenHuang</cp:lastModifiedBy>
  <cp:revision>382</cp:revision>
  <dcterms:created xsi:type="dcterms:W3CDTF">2012-02-13T21:27:56Z</dcterms:created>
  <dcterms:modified xsi:type="dcterms:W3CDTF">2015-11-11T06:56:49Z</dcterms:modified>
</cp:coreProperties>
</file>